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3" r:id="rId10"/>
    <p:sldId id="262" r:id="rId11"/>
    <p:sldId id="265" r:id="rId12"/>
    <p:sldId id="264" r:id="rId13"/>
    <p:sldId id="266" r:id="rId14"/>
    <p:sldId id="279" r:id="rId15"/>
    <p:sldId id="267" r:id="rId16"/>
    <p:sldId id="268" r:id="rId17"/>
    <p:sldId id="269" r:id="rId18"/>
    <p:sldId id="270" r:id="rId19"/>
    <p:sldId id="287" r:id="rId20"/>
    <p:sldId id="288" r:id="rId21"/>
    <p:sldId id="289" r:id="rId22"/>
    <p:sldId id="271" r:id="rId23"/>
    <p:sldId id="272" r:id="rId24"/>
    <p:sldId id="303" r:id="rId25"/>
    <p:sldId id="296" r:id="rId26"/>
    <p:sldId id="273" r:id="rId27"/>
    <p:sldId id="282" r:id="rId28"/>
    <p:sldId id="283" r:id="rId29"/>
    <p:sldId id="284" r:id="rId30"/>
    <p:sldId id="274" r:id="rId31"/>
    <p:sldId id="290" r:id="rId32"/>
    <p:sldId id="275" r:id="rId33"/>
    <p:sldId id="291" r:id="rId34"/>
    <p:sldId id="292" r:id="rId35"/>
    <p:sldId id="276" r:id="rId36"/>
    <p:sldId id="293" r:id="rId37"/>
    <p:sldId id="280" r:id="rId38"/>
    <p:sldId id="298" r:id="rId39"/>
    <p:sldId id="299" r:id="rId40"/>
    <p:sldId id="300" r:id="rId41"/>
    <p:sldId id="301" r:id="rId42"/>
    <p:sldId id="297" r:id="rId43"/>
    <p:sldId id="302" r:id="rId44"/>
    <p:sldId id="278" r:id="rId45"/>
    <p:sldId id="277" r:id="rId46"/>
    <p:sldId id="294" r:id="rId47"/>
    <p:sldId id="281" r:id="rId48"/>
    <p:sldId id="295" r:id="rId49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5DA4C1-424F-4F0B-B7F5-DD9B5F1D09D6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57D498-78F5-4DF3-9D25-CED1C55BCF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B0A7-C1AC-47B9-A8A3-A4108B2C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54273D-4F39-44D1-8DBD-1C229C6A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454771-7EF9-4104-A7CD-E9EFC357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744A6C-452B-4BA4-9411-FA7EDC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F64871-A2E6-407D-AD29-3E956AD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2CBED-13EF-434C-8F3C-7F4F8FE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E19442-BB60-4DA9-A8C6-CF1759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48D30E-AD4D-4A52-A6D8-CBE52371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A1804-E25F-4B1B-A0D7-CBF31480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3892A-15B6-4979-A7CF-7291EEE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E0D322-5087-40CF-BF6A-569649148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33CAAF-E2AC-47A1-ACFA-740164CE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21C18-9F06-41A1-AB16-0F5E006B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2D97D-555E-4C76-BA8C-92CB4262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A1C23-5642-41C8-AAB0-3022BC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C0D89-4CAF-4674-B7EF-B5EAB98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89A89-43CF-4578-95B3-8F5A4B3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CAE2A7-2A2D-4F0C-81D8-C74E1C9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2C56DE-A646-451D-86DE-2D2D16E8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E472-8E75-42D0-BAFF-C4854BB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52146F-85A9-48D4-9C2D-5468AE383C3E}"/>
              </a:ext>
            </a:extLst>
          </p:cNvPr>
          <p:cNvCxnSpPr/>
          <p:nvPr userDrawn="1"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204326-F29B-4E3C-A889-72530228EAA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153" y="-95416"/>
            <a:ext cx="0" cy="843633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A2235-2A16-497D-AFE3-C2686A4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D62F6C-FB2F-4AC7-AAEC-1E04369A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B7D4B-A75F-42F3-B49D-E9319CF7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589B9C-B755-4217-B94D-D8FC145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BE5EC-E6C0-4993-8A18-E0059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D421D-3003-436D-915E-9AA9425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45AD8-AC03-4733-B844-6F79A894F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282E4F-5A11-4C0F-BACF-6C26AAFB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C32FD4-2962-456E-B52A-8A377A5F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F93FD-4EDA-4014-9E9D-098953CE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B8D72B-394F-4305-AF64-DBE4F34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2499-8D9E-4FE5-8EB2-23586580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00D2AB-5D10-4253-82D7-62AA988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78BCEC-B4AB-4DFA-B134-38DF022CD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7FD0B6-F9F5-4C2F-9F8B-E0ECDD47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9FA411-C57A-4D31-B034-B08F2F748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C4F2C1-CAF6-4C9E-86A8-51F1595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112930-D026-49B0-BF82-EDE81F7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8BDF7B-B634-42CB-B44D-06A6021C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A59A6-4FD1-4553-A247-D4ED15AE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88A617-C7E8-4311-BD1F-C4E4218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00944-6B58-43DC-8F99-DE514E20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966A19-148A-441F-884B-0209B1B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0D5AB1-F2AD-4CC7-B42B-34038E15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3211CC-ADBA-46B0-8A0A-B8153FB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C040F8-E124-4441-9E57-44A1B1D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5B10B-6209-4FBE-B049-7E08EDE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760B9-9EE1-420D-9864-49F4DF52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68415C-28A4-4660-B116-264F7F7E6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3C524C-D35B-4FA3-B682-6B50FD35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0E04D7-3500-4DBE-8B3F-BB07396C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20F74D-3316-4E8E-8715-DC6A4DE4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DB0C9-A968-4FE7-9BCD-BF73E1B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F6E9A2-9D1F-4F42-85BB-485BC7BE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F1521-BF45-457D-8668-E1BE1967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251F2B-9395-406F-951B-44C058E8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A9336C-401B-4160-B868-45A1573A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D3AFBF-A628-449E-BC1C-9F851648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9C9E64-C957-4CCB-ACFA-0C8607B5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1325D6-60A9-47E8-9646-D3A94B80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77" y="1395663"/>
            <a:ext cx="10515600" cy="464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7D24A-EC7F-431B-B9FB-900E541F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4AAC-644E-449C-8F95-27FCE89A1CE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07F670-E73A-4BDF-B4A9-80039F0A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93999-28F6-47DF-A2DC-56EBFC98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47E43B-8DF3-4501-820E-EF9538E823A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1" y="5470370"/>
            <a:ext cx="12320337" cy="27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generserver.de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mD9MhAqiM" TargetMode="External"/><Relationship Id="rId7" Type="http://schemas.openxmlformats.org/officeDocument/2006/relationships/image" Target="../media/image9.jpeg"/><Relationship Id="rId2" Type="http://schemas.openxmlformats.org/officeDocument/2006/relationships/hyperlink" Target="https://www.youtube.com/watch?v=oxvNmKDTDZ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YcW25PHnAA" TargetMode="External"/><Relationship Id="rId5" Type="http://schemas.openxmlformats.org/officeDocument/2006/relationships/hyperlink" Target="http://wiki.selfhtml.org/wiki/Startseite" TargetMode="External"/><Relationship Id="rId4" Type="http://schemas.openxmlformats.org/officeDocument/2006/relationships/hyperlink" Target="https://www.json.org/json-d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tterott.com/media/files_public/dsuicxwegw/AI-Thinker_ESP-12F.pdf" TargetMode="External"/><Relationship Id="rId2" Type="http://schemas.openxmlformats.org/officeDocument/2006/relationships/hyperlink" Target="http://stefanfrings.de/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esp8266.com/versions/2.3.0/package_esp8266com_index.json" TargetMode="External"/><Relationship Id="rId2" Type="http://schemas.openxmlformats.org/officeDocument/2006/relationships/hyperlink" Target="http://www.gunook.com/einrichten-der-arduino-ide-zum-programmieren-von-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Km1QFZS0m4" TargetMode="External"/><Relationship Id="rId7" Type="http://schemas.openxmlformats.org/officeDocument/2006/relationships/hyperlink" Target="https://www.youtube.com/watch?v=QlDH2SApocM&amp;list=PLAB63281B90FB376E&amp;index=6" TargetMode="External"/><Relationship Id="rId2" Type="http://schemas.openxmlformats.org/officeDocument/2006/relationships/hyperlink" Target="https://www.youtube.com/watch?v=0wAY3DYihy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f8Uqy6vLmg&amp;index=5&amp;list=PLAB63281B90FB376E" TargetMode="External"/><Relationship Id="rId5" Type="http://schemas.openxmlformats.org/officeDocument/2006/relationships/hyperlink" Target="https://www.youtube.com/watch?v=t-lRfOalxhE&amp;index=4&amp;list=PLAB63281B90FB376E" TargetMode="External"/><Relationship Id="rId4" Type="http://schemas.openxmlformats.org/officeDocument/2006/relationships/hyperlink" Target="https://www.youtube.com/watch?v=eaFvQG8wrGw&amp;list=PLAB63281B90FB376E&amp;index=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ise.de/make/artikel/Arduino-Bibliotheken-einbinden-und-verwalten-3643786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o.cz/" TargetMode="External"/><Relationship Id="rId2" Type="http://schemas.openxmlformats.org/officeDocument/2006/relationships/hyperlink" Target="https://remoteq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rz.com/db/OL7M/" TargetMode="External"/><Relationship Id="rId4" Type="http://schemas.openxmlformats.org/officeDocument/2006/relationships/hyperlink" Target="https://www.hamshop.c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dvanced-ip-scanner.com/d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sheepdogguides.com/arduino/aht1serimoni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ddons.mozilla.org/de/firefox/addon/cors-everywher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C:\Users\mmmedia\Desktop\UltraSwitch-master\ultraSwitch_web\index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qth.com/arduino-web-switch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h.mmmedia-online.de/ultraswitch_v1.j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drome.net/debian-9-stretch-php-7-0-und-nginx-auf-dem-raspberry-pi-installieren-und-einrichten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dm5xx@gmx.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ULTRASWITCH</a:t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a </a:t>
            </a:r>
            <a:r>
              <a:rPr lang="de-DE" sz="2000" dirty="0" err="1"/>
              <a:t>remoteqth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DM5XX -</a:t>
            </a:r>
          </a:p>
        </p:txBody>
      </p:sp>
    </p:spTree>
    <p:extLst>
      <p:ext uri="{BB962C8B-B14F-4D97-AF65-F5344CB8AC3E}">
        <p14:creationId xmlns:p14="http://schemas.microsoft.com/office/powerpoint/2010/main" val="12304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D7417-18AF-4F1C-9849-C21EEEA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/>
              <a:t> 3 </a:t>
            </a:r>
            <a:r>
              <a:rPr lang="de-DE" dirty="0"/>
              <a:t>– „Eigener Webserver“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89B4A4-71DF-4250-9D8D-6BF32BC8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145507" cy="4646363"/>
          </a:xfrm>
        </p:spPr>
        <p:txBody>
          <a:bodyPr>
            <a:normAutofit/>
          </a:bodyPr>
          <a:lstStyle/>
          <a:p>
            <a:r>
              <a:rPr lang="de-DE" sz="2400" dirty="0"/>
              <a:t>Vereint Vorteile aus 1 uns 2</a:t>
            </a:r>
          </a:p>
          <a:p>
            <a:r>
              <a:rPr lang="de-DE" sz="2400" dirty="0"/>
              <a:t>Multi-User-Fähig</a:t>
            </a:r>
          </a:p>
          <a:p>
            <a:r>
              <a:rPr lang="de-DE" sz="2400" dirty="0"/>
              <a:t>Flexibler Zugriff </a:t>
            </a:r>
          </a:p>
          <a:p>
            <a:r>
              <a:rPr lang="de-DE" sz="2400" dirty="0"/>
              <a:t>Server kann im eigenen Netz</a:t>
            </a:r>
            <a:br>
              <a:rPr lang="de-DE" sz="2400" dirty="0"/>
            </a:br>
            <a:r>
              <a:rPr lang="de-DE" sz="2400" dirty="0"/>
              <a:t>oder extern Sein</a:t>
            </a:r>
            <a:br>
              <a:rPr lang="de-DE" sz="2400" dirty="0"/>
            </a:b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Nachteil:</a:t>
            </a:r>
          </a:p>
          <a:p>
            <a:r>
              <a:rPr lang="de-DE" sz="2400" dirty="0"/>
              <a:t>Webspace notwendig</a:t>
            </a:r>
          </a:p>
          <a:p>
            <a:r>
              <a:rPr lang="de-DE" sz="2400" dirty="0" err="1"/>
              <a:t>WebServer</a:t>
            </a:r>
            <a:r>
              <a:rPr lang="de-DE" sz="2400" dirty="0"/>
              <a:t>-Kenntnisse notwendig</a:t>
            </a:r>
          </a:p>
          <a:p>
            <a:r>
              <a:rPr lang="de-DE" sz="2400" dirty="0"/>
              <a:t>Ebenfalls Keine </a:t>
            </a:r>
            <a:r>
              <a:rPr lang="de-DE" sz="2400" dirty="0" err="1"/>
              <a:t>automat</a:t>
            </a:r>
            <a:r>
              <a:rPr lang="de-DE" sz="2400" dirty="0"/>
              <a:t>. Updates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4A01E-3247-4BDD-B89D-0DB013759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5" name="Wolke 4">
            <a:extLst>
              <a:ext uri="{FF2B5EF4-FFF2-40B4-BE49-F238E27FC236}">
                <a16:creationId xmlns:a16="http://schemas.microsoft.com/office/drawing/2014/main" id="{E1929E31-C633-4EFE-9914-C303866FB5DB}"/>
              </a:ext>
            </a:extLst>
          </p:cNvPr>
          <p:cNvSpPr/>
          <p:nvPr/>
        </p:nvSpPr>
        <p:spPr>
          <a:xfrm>
            <a:off x="9047748" y="4611530"/>
            <a:ext cx="2800316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  <a:hlinkClick r:id="rId3"/>
              </a:rPr>
              <a:t>www.eigenerserver.de</a:t>
            </a:r>
            <a:br>
              <a:rPr lang="de-DE" sz="1300" b="1" dirty="0">
                <a:solidFill>
                  <a:schemeClr val="tx1"/>
                </a:solidFill>
              </a:rPr>
            </a:br>
            <a:r>
              <a:rPr lang="de-DE" sz="1300" b="1" dirty="0">
                <a:solidFill>
                  <a:schemeClr val="tx1"/>
                </a:solidFill>
              </a:rPr>
              <a:t>192.168.1.1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77E5B-5D90-460E-B228-5322EB97B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20F893F3-0205-4A8F-8F08-946ABCE9CB93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D445F859-4B2B-436B-850D-965DF78E0291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CECBB9-724B-448F-B20B-530A89C51A2A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4DAC7A-83E2-4E02-8D68-73D68B5C8D3F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892D5D1-9CB2-433B-AE1C-49A5D24D9DC4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E23B7-7D6F-46E8-84E1-2842293F9A17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726DC1C2-059B-4E87-A49A-8B16A03642A3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E66935-1027-4734-8778-B786CB149FD1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7569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179F-EBB2-4A33-998B-2AB9332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D9D89-3DE9-4416-9E0B-CDE8C25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637423" cy="4646363"/>
          </a:xfrm>
        </p:spPr>
        <p:txBody>
          <a:bodyPr/>
          <a:lstStyle/>
          <a:p>
            <a:r>
              <a:rPr lang="de-DE" dirty="0"/>
              <a:t>Einfache </a:t>
            </a:r>
            <a:r>
              <a:rPr lang="de-DE" dirty="0" err="1"/>
              <a:t>Erkärung</a:t>
            </a:r>
            <a:r>
              <a:rPr lang="de-DE" dirty="0"/>
              <a:t> „</a:t>
            </a:r>
            <a:r>
              <a:rPr lang="de-DE" dirty="0">
                <a:hlinkClick r:id="rId2"/>
              </a:rPr>
              <a:t>Netzwerkgrundlagen</a:t>
            </a:r>
            <a:r>
              <a:rPr lang="de-DE" dirty="0"/>
              <a:t>“</a:t>
            </a:r>
          </a:p>
          <a:p>
            <a:r>
              <a:rPr lang="de-DE" dirty="0"/>
              <a:t>Einführung in „</a:t>
            </a:r>
            <a:r>
              <a:rPr lang="de-DE" dirty="0">
                <a:hlinkClick r:id="rId3"/>
              </a:rPr>
              <a:t>Übertragungsprotokolle</a:t>
            </a:r>
            <a:r>
              <a:rPr lang="de-DE" dirty="0"/>
              <a:t>“</a:t>
            </a:r>
          </a:p>
          <a:p>
            <a:r>
              <a:rPr lang="de-DE" dirty="0">
                <a:hlinkClick r:id="rId4"/>
              </a:rPr>
              <a:t>JSON</a:t>
            </a:r>
            <a:endParaRPr lang="de-DE" dirty="0"/>
          </a:p>
          <a:p>
            <a:r>
              <a:rPr lang="de-DE" dirty="0">
                <a:hlinkClick r:id="rId5"/>
              </a:rPr>
              <a:t>HTML, CSS, </a:t>
            </a:r>
            <a:r>
              <a:rPr lang="de-DE" dirty="0" err="1">
                <a:hlinkClick r:id="rId5"/>
              </a:rPr>
              <a:t>Javascript</a:t>
            </a:r>
            <a:endParaRPr lang="de-DE" dirty="0"/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>
                <a:hlinkClick r:id="rId6"/>
              </a:rPr>
              <a:t>REST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81612A-6F65-48A8-BDA9-6D3B61E824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98" y="1395663"/>
            <a:ext cx="4534102" cy="3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6E310-A882-470C-970E-D0EA89B3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Hardwareplattform – ESP8266-12F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8447E-AFDB-4747-86DB-452365FC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78118" cy="464636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802.11 b/g/n, Wi-Fi 2.4 GHz, support WPA/WPA2</a:t>
            </a:r>
          </a:p>
          <a:p>
            <a:r>
              <a:rPr lang="de-DE" dirty="0"/>
              <a:t>Integrated </a:t>
            </a:r>
            <a:r>
              <a:rPr lang="de-DE" dirty="0" err="1"/>
              <a:t>low</a:t>
            </a:r>
            <a:r>
              <a:rPr lang="de-DE" dirty="0"/>
              <a:t> power 32-bit MCU @80mhz,4MB Ram, 92kb</a:t>
            </a:r>
          </a:p>
          <a:p>
            <a:r>
              <a:rPr lang="de-DE" dirty="0"/>
              <a:t>Integrated 10bit ADC</a:t>
            </a:r>
          </a:p>
          <a:p>
            <a:r>
              <a:rPr lang="de-DE" dirty="0"/>
              <a:t>Integrated TCP/IP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Integrated TR switch, </a:t>
            </a:r>
            <a:r>
              <a:rPr lang="de-DE" dirty="0" err="1"/>
              <a:t>balun</a:t>
            </a:r>
            <a:r>
              <a:rPr lang="de-DE" dirty="0"/>
              <a:t>, LNA, </a:t>
            </a:r>
          </a:p>
          <a:p>
            <a:r>
              <a:rPr lang="de-DE" dirty="0"/>
              <a:t>power </a:t>
            </a:r>
            <a:r>
              <a:rPr lang="de-DE" dirty="0" err="1"/>
              <a:t>amplifier</a:t>
            </a:r>
            <a:r>
              <a:rPr lang="de-DE" dirty="0"/>
              <a:t> and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r>
              <a:rPr lang="de-DE" dirty="0"/>
              <a:t>Integrated PLL, </a:t>
            </a:r>
            <a:r>
              <a:rPr lang="de-DE" dirty="0" err="1"/>
              <a:t>regulators</a:t>
            </a:r>
            <a:r>
              <a:rPr lang="de-DE" dirty="0"/>
              <a:t>, and power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  <a:p>
            <a:r>
              <a:rPr lang="de-DE" dirty="0"/>
              <a:t>Support STA/AP/STA+AP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Support Smart Link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Android and iOS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SDIO  2.0, (H) SPI, UART, I2C, I2S, IRDA, PWM, GPIO, STBC, 1x1 MIMO, 2x1 MIMO</a:t>
            </a:r>
          </a:p>
          <a:p>
            <a:r>
              <a:rPr lang="de-DE" dirty="0"/>
              <a:t>Deep </a:t>
            </a:r>
            <a:r>
              <a:rPr lang="de-DE" dirty="0" err="1"/>
              <a:t>sleep</a:t>
            </a:r>
            <a:r>
              <a:rPr lang="de-DE" dirty="0"/>
              <a:t> power &lt;10uA, Power down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&lt; 5uA</a:t>
            </a:r>
          </a:p>
          <a:p>
            <a:r>
              <a:rPr lang="de-DE" dirty="0"/>
              <a:t>Standby power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&lt; 1.0mW </a:t>
            </a:r>
          </a:p>
          <a:p>
            <a:r>
              <a:rPr lang="de-DE" dirty="0">
                <a:hlinkClick r:id="rId2"/>
              </a:rPr>
              <a:t>http://stefanfrings.de/esp8266/</a:t>
            </a:r>
            <a:endParaRPr lang="de-DE" dirty="0"/>
          </a:p>
          <a:p>
            <a:r>
              <a:rPr lang="de-DE" dirty="0">
                <a:hlinkClick r:id="rId3"/>
              </a:rPr>
              <a:t>Datasheet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A5099C-9C45-4046-A46C-D02117B70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80" y="1860884"/>
            <a:ext cx="5208050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E9C93-541F-427B-82A4-B193C78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Arduino-IDE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C54771-DE95-42F6-8ADD-B588C708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81865" cy="4646363"/>
          </a:xfrm>
        </p:spPr>
        <p:txBody>
          <a:bodyPr/>
          <a:lstStyle/>
          <a:p>
            <a:r>
              <a:rPr lang="de-DE" dirty="0">
                <a:hlinkClick r:id="rId2"/>
              </a:rPr>
              <a:t>http://www.gunook.com/einrichten-der-arduino-ide-zum-programmieren-von-esp8266/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http://arduino.esp8266.com/versions/2.3.0/package_esp8266com_index.json</a:t>
            </a:r>
            <a:br>
              <a:rPr lang="de-DE" dirty="0"/>
            </a:br>
            <a:r>
              <a:rPr lang="de-DE" sz="2000" dirty="0"/>
              <a:t>(Achtung: 2.3.0! 2.4.0 hat einen Bug)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42AECC-963F-4CA1-B9C9-F016B4D7E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82" y="1395663"/>
            <a:ext cx="469731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AFB3B-DAD2-421F-96D1-89ADB9F8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Ausflug in die IDE und Programmierung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3DC975-F011-4217-ADA5-3B42E943E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2"/>
              </a:rPr>
              <a:t>https://www.youtube.com/watch?v=0wAY3DYihyg</a:t>
            </a:r>
            <a:endParaRPr lang="de-DE" sz="2000" dirty="0"/>
          </a:p>
          <a:p>
            <a:r>
              <a:rPr lang="de-DE" sz="2000" dirty="0">
                <a:hlinkClick r:id="rId3"/>
              </a:rPr>
              <a:t>https://www.youtube.com/watch?v=BKm1QFZS0m4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>
                <a:hlinkClick r:id="rId4"/>
              </a:rPr>
              <a:t>https://www.youtube.com/watch?v=eaFvQG8wrGw&amp;list=PLAB63281B90FB376E&amp;index=3</a:t>
            </a:r>
            <a:endParaRPr lang="de-DE" sz="2000" dirty="0"/>
          </a:p>
          <a:p>
            <a:r>
              <a:rPr lang="de-DE" sz="2000" dirty="0">
                <a:hlinkClick r:id="rId5"/>
              </a:rPr>
              <a:t>https://www.youtube.com/watch?v=t-lRfOalxhE&amp;index=4&amp;list=PLAB63281B90FB376E</a:t>
            </a:r>
            <a:endParaRPr lang="de-DE" sz="2000" dirty="0"/>
          </a:p>
          <a:p>
            <a:r>
              <a:rPr lang="de-DE" sz="2000" dirty="0">
                <a:hlinkClick r:id="rId6"/>
              </a:rPr>
              <a:t>https://www.youtube.com/watch?v=nf8Uqy6vLmg&amp;index=5&amp;list=PLAB63281B90FB376E</a:t>
            </a:r>
            <a:endParaRPr lang="de-DE" sz="2000" dirty="0"/>
          </a:p>
          <a:p>
            <a:r>
              <a:rPr lang="de-DE" sz="2000" dirty="0">
                <a:hlinkClick r:id="rId7"/>
              </a:rPr>
              <a:t>https://www.youtube.com/watch?v=QlDH2SApocM&amp;list=PLAB63281B90FB376E&amp;index=6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5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28971-1968-4F41-A79F-0A43B6E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 (Bibliotheken und der Sketch)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079DD-1F59-47D5-A334-B735557C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Artikel zu Libraries </a:t>
            </a:r>
            <a:r>
              <a:rPr lang="de-DE" dirty="0"/>
              <a:t>(heise.de)““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Nach der IDE-Installation liegen die Projektfiles…</a:t>
            </a:r>
          </a:p>
          <a:p>
            <a:r>
              <a:rPr lang="de-DE" dirty="0"/>
              <a:t>C:\Users\mmmedia\Documents\Arduino </a:t>
            </a:r>
            <a:br>
              <a:rPr lang="de-DE" dirty="0"/>
            </a:br>
            <a:r>
              <a:rPr lang="de-DE" dirty="0"/>
              <a:t>=&gt; Folder Ultraswitch dorthin kopieren</a:t>
            </a:r>
          </a:p>
          <a:p>
            <a:r>
              <a:rPr lang="it-IT" dirty="0"/>
              <a:t>C:\Users\mmmedia\Documents\Arduino\libraries </a:t>
            </a:r>
            <a:br>
              <a:rPr lang="it-IT" dirty="0"/>
            </a:br>
            <a:r>
              <a:rPr lang="it-IT" dirty="0"/>
              <a:t>=&gt; Folder </a:t>
            </a:r>
            <a:r>
              <a:rPr lang="it-IT" dirty="0" err="1"/>
              <a:t>aus</a:t>
            </a:r>
            <a:r>
              <a:rPr lang="it-IT" dirty="0"/>
              <a:t> </a:t>
            </a:r>
            <a:r>
              <a:rPr lang="de-DE" dirty="0"/>
              <a:t>“</a:t>
            </a:r>
            <a:r>
              <a:rPr lang="it-IT" dirty="0" err="1"/>
              <a:t>Ultraswitch</a:t>
            </a:r>
            <a:r>
              <a:rPr lang="it-IT" dirty="0"/>
              <a:t>/</a:t>
            </a:r>
            <a:r>
              <a:rPr lang="it-IT" dirty="0" err="1"/>
              <a:t>needed_libraries</a:t>
            </a:r>
            <a:r>
              <a:rPr lang="de-DE" dirty="0"/>
              <a:t>“</a:t>
            </a:r>
            <a:r>
              <a:rPr lang="it-IT" dirty="0"/>
              <a:t> </a:t>
            </a:r>
            <a:r>
              <a:rPr lang="it-IT" dirty="0" err="1"/>
              <a:t>hinkopieren</a:t>
            </a:r>
            <a:endParaRPr lang="it-IT" dirty="0"/>
          </a:p>
          <a:p>
            <a:r>
              <a:rPr lang="de-DE" dirty="0"/>
              <a:t>Auf den Desktop kopieren: (für später)</a:t>
            </a:r>
            <a:br>
              <a:rPr lang="de-DE" dirty="0"/>
            </a:br>
            <a:r>
              <a:rPr lang="en-US" dirty="0"/>
              <a:t>C:\Users\mmmedia\Documents\Arduino\Arest\ultraSwitch_web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60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0028B-31D0-4646-A046-A20058D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 geht’s: 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BCC1D5-5479-4036-8268-BAD7A561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4551949" cy="4646363"/>
          </a:xfrm>
        </p:spPr>
        <p:txBody>
          <a:bodyPr>
            <a:normAutofit/>
          </a:bodyPr>
          <a:lstStyle/>
          <a:p>
            <a:r>
              <a:rPr lang="de-DE" dirty="0"/>
              <a:t>Board ESP hinzugefügt?</a:t>
            </a:r>
          </a:p>
          <a:p>
            <a:r>
              <a:rPr lang="de-DE" dirty="0"/>
              <a:t>Libraries kopiert?</a:t>
            </a:r>
          </a:p>
          <a:p>
            <a:r>
              <a:rPr lang="de-DE" dirty="0"/>
              <a:t>Sketch geladen?</a:t>
            </a:r>
          </a:p>
          <a:p>
            <a:r>
              <a:rPr lang="de-DE" dirty="0"/>
              <a:t>Einstellungen angepasst?</a:t>
            </a:r>
          </a:p>
          <a:p>
            <a:r>
              <a:rPr lang="de-DE" dirty="0"/>
              <a:t>Serieller Port stimmt?</a:t>
            </a:r>
          </a:p>
          <a:p>
            <a:r>
              <a:rPr lang="de-DE" dirty="0"/>
              <a:t>12F mit USB verbunden?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JA? =&gt; </a:t>
            </a:r>
            <a:r>
              <a:rPr lang="de-DE" dirty="0" err="1"/>
              <a:t>Verify</a:t>
            </a:r>
            <a:r>
              <a:rPr lang="de-DE" dirty="0"/>
              <a:t> &gt; Hochladen!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003753-F86D-4B44-80EE-F880E7E11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6" y="1395663"/>
            <a:ext cx="5400843" cy="405063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E64FBA4-5B21-4C38-91AA-4B23552D2F7D}"/>
              </a:ext>
            </a:extLst>
          </p:cNvPr>
          <p:cNvSpPr/>
          <p:nvPr/>
        </p:nvSpPr>
        <p:spPr>
          <a:xfrm>
            <a:off x="6665494" y="1965157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EA7B197-22AA-4087-96C6-24B12A4671FD}"/>
              </a:ext>
            </a:extLst>
          </p:cNvPr>
          <p:cNvSpPr/>
          <p:nvPr/>
        </p:nvSpPr>
        <p:spPr>
          <a:xfrm>
            <a:off x="10968791" y="4299284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42C5A57-D689-42CD-AA84-A6D4AFEE28A6}"/>
              </a:ext>
            </a:extLst>
          </p:cNvPr>
          <p:cNvSpPr/>
          <p:nvPr/>
        </p:nvSpPr>
        <p:spPr>
          <a:xfrm>
            <a:off x="8391364" y="3384884"/>
            <a:ext cx="1851519" cy="958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83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/>
          <a:lstStyle/>
          <a:p>
            <a:r>
              <a:rPr lang="de-DE" dirty="0"/>
              <a:t>Wifi-Netz ESP&lt;Nummer&gt; suchen</a:t>
            </a:r>
          </a:p>
          <a:p>
            <a:r>
              <a:rPr lang="de-DE" dirty="0"/>
              <a:t>Mit ESP&lt;Nummer&gt; verbinden</a:t>
            </a:r>
          </a:p>
          <a:p>
            <a:r>
              <a:rPr lang="de-DE" dirty="0"/>
              <a:t>Browser öffnen (Default: 192.168.4.1) – nichts weiter tun!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Bitte immer nur 1 ESP angesteckt haben! Sonst gibt es zu ESP-</a:t>
            </a:r>
            <a:r>
              <a:rPr lang="de-DE" dirty="0" err="1"/>
              <a:t>Wlans</a:t>
            </a:r>
            <a:r>
              <a:rPr lang="de-DE" dirty="0"/>
              <a:t>… Aber welcher ist Eurer…?!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E59F2-6471-4F2A-9FF2-869302A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0CD46-3C28-4D71-84C0-9C884252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86139" cy="4646363"/>
          </a:xfrm>
        </p:spPr>
        <p:txBody>
          <a:bodyPr/>
          <a:lstStyle/>
          <a:p>
            <a:r>
              <a:rPr lang="de-DE" dirty="0"/>
              <a:t>Bitte setup_esp.html aus dem Ordner „</a:t>
            </a:r>
            <a:r>
              <a:rPr lang="de-DE" dirty="0" err="1"/>
              <a:t>Ultraswitch_Web</a:t>
            </a:r>
            <a:r>
              <a:rPr lang="de-DE" dirty="0"/>
              <a:t>“ </a:t>
            </a:r>
            <a:r>
              <a:rPr lang="de-DE"/>
              <a:t>mit </a:t>
            </a:r>
            <a:r>
              <a:rPr lang="de-DE" dirty="0"/>
              <a:t>D</a:t>
            </a:r>
            <a:r>
              <a:rPr lang="de-DE"/>
              <a:t>oppelklick </a:t>
            </a:r>
            <a:r>
              <a:rPr lang="de-DE" dirty="0"/>
              <a:t>öffnen.</a:t>
            </a:r>
          </a:p>
          <a:p>
            <a:r>
              <a:rPr lang="de-DE" dirty="0"/>
              <a:t>Bitte Daten gemäß Eurer Info eintragen</a:t>
            </a:r>
          </a:p>
          <a:p>
            <a:r>
              <a:rPr lang="de-DE" dirty="0"/>
              <a:t>Auf „</a:t>
            </a:r>
            <a:r>
              <a:rPr lang="de-DE" dirty="0" err="1"/>
              <a:t>Submit</a:t>
            </a:r>
            <a:r>
              <a:rPr lang="de-DE" dirty="0"/>
              <a:t>“ klicken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68C9C8-A944-4440-A68E-B73815A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7" y="1395663"/>
            <a:ext cx="5743083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4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Ins richtige </a:t>
            </a:r>
            <a:r>
              <a:rPr lang="de-DE" dirty="0" err="1"/>
              <a:t>WLan</a:t>
            </a:r>
            <a:r>
              <a:rPr lang="de-DE" dirty="0"/>
              <a:t> wechseln – nicht mehr ins ESP-</a:t>
            </a:r>
            <a:r>
              <a:rPr lang="de-DE" dirty="0" err="1"/>
              <a:t>Wlan</a:t>
            </a:r>
            <a:r>
              <a:rPr lang="de-DE" dirty="0"/>
              <a:t>! (jetzt wird’s </a:t>
            </a:r>
            <a:r>
              <a:rPr lang="de-DE" dirty="0" err="1"/>
              <a:t>tricky</a:t>
            </a:r>
            <a:r>
              <a:rPr lang="de-DE" dirty="0"/>
              <a:t>)</a:t>
            </a:r>
          </a:p>
          <a:p>
            <a:r>
              <a:rPr lang="de-DE" dirty="0"/>
              <a:t>Browser öffnen </a:t>
            </a:r>
            <a:br>
              <a:rPr lang="de-DE" dirty="0"/>
            </a:br>
            <a:r>
              <a:rPr lang="de-DE" dirty="0"/>
              <a:t>(z.B. 192.168.1.123)</a:t>
            </a:r>
          </a:p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192.168.1.123 ist die zuvor vergebene IP-Adresse, unter der Euer Ultraswitch erreichbar ist.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A12CDC-4D89-4013-8AE3-D39711856877}"/>
              </a:ext>
            </a:extLst>
          </p:cNvPr>
          <p:cNvSpPr txBox="1"/>
          <p:nvPr/>
        </p:nvSpPr>
        <p:spPr>
          <a:xfrm>
            <a:off x="6641432" y="2141621"/>
            <a:ext cx="108555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192.168.1.123</a:t>
            </a:r>
          </a:p>
        </p:txBody>
      </p:sp>
    </p:spTree>
    <p:extLst>
      <p:ext uri="{BB962C8B-B14F-4D97-AF65-F5344CB8AC3E}">
        <p14:creationId xmlns:p14="http://schemas.microsoft.com/office/powerpoint/2010/main" val="33708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05B09-F030-47E1-87CB-6E2C8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remoteQTH.com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E8F599-D458-4648-9295-7C1E1E0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OPEN-SOURCE Hardware + OPEN-SOURCE Firmware</a:t>
            </a:r>
          </a:p>
          <a:p>
            <a:r>
              <a:rPr lang="de-DE" dirty="0"/>
              <a:t>OK1HRA, Dan | OK2ZAW, Jan | OK1CDJ, </a:t>
            </a:r>
            <a:r>
              <a:rPr lang="de-DE" dirty="0" err="1"/>
              <a:t>Ondra</a:t>
            </a:r>
            <a:r>
              <a:rPr lang="de-DE" dirty="0"/>
              <a:t> | DM5XX, Mike</a:t>
            </a:r>
          </a:p>
          <a:p>
            <a:r>
              <a:rPr lang="de-DE" dirty="0">
                <a:hlinkClick r:id="rId2"/>
              </a:rPr>
              <a:t>https://remoteqth.com</a:t>
            </a:r>
            <a:r>
              <a:rPr lang="de-DE" dirty="0"/>
              <a:t>  + </a:t>
            </a:r>
            <a:r>
              <a:rPr lang="de-DE" dirty="0">
                <a:hlinkClick r:id="rId3"/>
              </a:rPr>
              <a:t>qro.cz </a:t>
            </a:r>
            <a:r>
              <a:rPr lang="de-DE" dirty="0"/>
              <a:t>+ </a:t>
            </a:r>
            <a:r>
              <a:rPr lang="de-DE" dirty="0">
                <a:hlinkClick r:id="rId4"/>
              </a:rPr>
              <a:t>hamshop.cz </a:t>
            </a:r>
            <a:r>
              <a:rPr lang="de-DE" dirty="0"/>
              <a:t>= </a:t>
            </a:r>
            <a:r>
              <a:rPr lang="de-DE" dirty="0">
                <a:hlinkClick r:id="rId5"/>
              </a:rPr>
              <a:t>OL7M</a:t>
            </a:r>
            <a:endParaRPr lang="de-DE" dirty="0"/>
          </a:p>
          <a:p>
            <a:r>
              <a:rPr lang="de-DE" dirty="0"/>
              <a:t>K9AY</a:t>
            </a:r>
          </a:p>
          <a:p>
            <a:r>
              <a:rPr lang="de-DE" dirty="0" err="1"/>
              <a:t>Beverages</a:t>
            </a:r>
            <a:r>
              <a:rPr lang="de-DE" dirty="0"/>
              <a:t>: Top band, </a:t>
            </a:r>
            <a:r>
              <a:rPr lang="de-DE" dirty="0" err="1"/>
              <a:t>single</a:t>
            </a:r>
            <a:r>
              <a:rPr lang="de-DE" dirty="0"/>
              <a:t> band, bi-</a:t>
            </a:r>
            <a:r>
              <a:rPr lang="de-DE" dirty="0" err="1"/>
              <a:t>directional</a:t>
            </a:r>
            <a:r>
              <a:rPr lang="de-DE" dirty="0"/>
              <a:t> 2-wire, 4-way bi-</a:t>
            </a:r>
            <a:r>
              <a:rPr lang="de-DE" dirty="0" err="1"/>
              <a:t>directional</a:t>
            </a:r>
            <a:r>
              <a:rPr lang="de-DE" dirty="0"/>
              <a:t>,…</a:t>
            </a:r>
          </a:p>
          <a:p>
            <a:r>
              <a:rPr lang="de-DE" dirty="0" err="1"/>
              <a:t>Switching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6To2/6To1/4To1, 6To2+Triplexer, 1To2/1To3 </a:t>
            </a:r>
            <a:r>
              <a:rPr lang="de-DE" dirty="0" err="1"/>
              <a:t>Stackmatch</a:t>
            </a:r>
            <a:r>
              <a:rPr lang="de-DE" dirty="0"/>
              <a:t>, 12x4,…</a:t>
            </a:r>
          </a:p>
          <a:p>
            <a:r>
              <a:rPr lang="de-DE" dirty="0"/>
              <a:t>Variable ATT, SO2R, M/M, Controller (on-site/remote), Custom Contest Hardware…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48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1395663"/>
            <a:ext cx="9901991" cy="4646363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Wifi“: </a:t>
            </a:r>
            <a:br>
              <a:rPr lang="de-DE" dirty="0"/>
            </a:br>
            <a:r>
              <a:rPr lang="de-DE" dirty="0"/>
              <a:t>Daten SSID und PWD </a:t>
            </a:r>
            <a:br>
              <a:rPr lang="de-DE" dirty="0"/>
            </a:br>
            <a:r>
              <a:rPr lang="de-DE" dirty="0"/>
              <a:t>nochmals eingeben!</a:t>
            </a:r>
          </a:p>
          <a:p>
            <a:r>
              <a:rPr lang="de-DE" dirty="0"/>
              <a:t>Daten unten prüfen!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0B1432-841B-4C79-A9D6-701817BA6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22" y="1395663"/>
            <a:ext cx="3729899" cy="2797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360A2B-61ED-4A4A-A7FF-E09D10959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02" y="1395663"/>
            <a:ext cx="3729898" cy="2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Der erste Kontakt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4" cy="4646363"/>
          </a:xfrm>
        </p:spPr>
        <p:txBody>
          <a:bodyPr>
            <a:normAutofit/>
          </a:bodyPr>
          <a:lstStyle/>
          <a:p>
            <a:r>
              <a:rPr lang="de-DE" dirty="0"/>
              <a:t>Die IP Eures Ultraswitch im</a:t>
            </a:r>
            <a:br>
              <a:rPr lang="de-DE" dirty="0"/>
            </a:br>
            <a:r>
              <a:rPr lang="de-DE" dirty="0"/>
              <a:t>Browser aufrufen…</a:t>
            </a:r>
          </a:p>
          <a:p>
            <a:r>
              <a:rPr lang="de-DE" dirty="0"/>
              <a:t>Troubleshooting: Ultraswitch nicht gefunden? </a:t>
            </a:r>
            <a:br>
              <a:rPr lang="de-DE" dirty="0"/>
            </a:br>
            <a:r>
              <a:rPr lang="de-DE" dirty="0">
                <a:hlinkClick r:id="rId2"/>
              </a:rPr>
              <a:t>Advanced IP-Scanner </a:t>
            </a:r>
            <a:r>
              <a:rPr lang="de-DE" dirty="0"/>
              <a:t>hilft! </a:t>
            </a:r>
            <a:br>
              <a:rPr lang="de-DE" dirty="0"/>
            </a:br>
            <a:r>
              <a:rPr lang="de-DE" dirty="0"/>
              <a:t>IP merken und im Browser eingeben!</a:t>
            </a:r>
          </a:p>
          <a:p>
            <a:r>
              <a:rPr lang="de-DE" dirty="0"/>
              <a:t>Aber Pfade stimmen noch nicht</a:t>
            </a:r>
            <a:br>
              <a:rPr lang="de-DE" dirty="0"/>
            </a:br>
            <a:r>
              <a:rPr lang="de-DE" dirty="0"/>
              <a:t>=&gt; Keine Buttons, etc…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375BDC-5C11-43B4-840C-52577CE2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5959642" y="1451812"/>
            <a:ext cx="6232358" cy="2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DF169-8970-4DD5-971C-2AC900A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IP-Settings Servermode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/>
              <a:t>Config.html im Verzeichnis </a:t>
            </a:r>
            <a:br>
              <a:rPr lang="de-DE" dirty="0"/>
            </a:br>
            <a:r>
              <a:rPr lang="de-DE" dirty="0"/>
              <a:t>aufrufen</a:t>
            </a:r>
          </a:p>
          <a:p>
            <a:r>
              <a:rPr lang="de-DE" dirty="0"/>
              <a:t>Wichtig: Derzeitige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Wichtig: Gewünscht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Restliche Information</a:t>
            </a:r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38CF6-3BC4-4208-B1B3-DDF00965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53" b="16231"/>
          <a:stretch/>
        </p:blipFill>
        <p:spPr>
          <a:xfrm>
            <a:off x="5150883" y="1395663"/>
            <a:ext cx="7284201" cy="36014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BB3ECE-12D1-41EE-ADE3-88801D48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6" y="4557488"/>
            <a:ext cx="4236304" cy="13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 IP-Adresse des Ultraswitch: Die UI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ECEA81-B5C6-49B0-B2AA-64F85BEB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>
          <a:xfrm>
            <a:off x="1668378" y="1693242"/>
            <a:ext cx="9529011" cy="36166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3080084" y="1957137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Irgendwas geht nicht... DEBUG!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10541868" cy="4646363"/>
          </a:xfrm>
        </p:spPr>
        <p:txBody>
          <a:bodyPr/>
          <a:lstStyle/>
          <a:p>
            <a:r>
              <a:rPr lang="de-DE" dirty="0"/>
              <a:t>In der ultraswitch.ino folgende Zeile (ca. Zeile 10) suchen und ändern:</a:t>
            </a:r>
            <a:br>
              <a:rPr lang="de-DE" dirty="0"/>
            </a:br>
            <a:r>
              <a:rPr lang="de-DE" b="1" i="1" dirty="0"/>
              <a:t>//#define DEBUG </a:t>
            </a:r>
            <a:r>
              <a:rPr lang="de-DE" dirty="0"/>
              <a:t>in </a:t>
            </a:r>
            <a:r>
              <a:rPr lang="de-DE" b="1" i="1" dirty="0"/>
              <a:t>#define DEBUG </a:t>
            </a:r>
            <a:r>
              <a:rPr lang="de-DE" dirty="0"/>
              <a:t>(„//“ entfernen)</a:t>
            </a:r>
          </a:p>
          <a:p>
            <a:r>
              <a:rPr lang="de-DE" dirty="0"/>
              <a:t>Sketch neu hochladen</a:t>
            </a:r>
          </a:p>
          <a:p>
            <a:r>
              <a:rPr lang="de-DE" dirty="0"/>
              <a:t>Werkzeuge =&gt; Serieller Monitor</a:t>
            </a:r>
          </a:p>
          <a:p>
            <a:r>
              <a:rPr lang="de-DE" dirty="0"/>
              <a:t>Ggf. Übertragungsrate von 9600 auf 115200 umstellen</a:t>
            </a:r>
          </a:p>
          <a:p>
            <a:r>
              <a:rPr lang="de-DE" dirty="0"/>
              <a:t>Reset am Wemos (kl. Schalter am Board)</a:t>
            </a:r>
          </a:p>
          <a:p>
            <a:r>
              <a:rPr lang="de-DE" dirty="0">
                <a:hlinkClick r:id="rId2"/>
              </a:rPr>
              <a:t>Serieller Monitor </a:t>
            </a:r>
            <a:r>
              <a:rPr lang="de-DE" dirty="0"/>
              <a:t>zeigt nun IP-Adresse und Statuszustände an...</a:t>
            </a:r>
          </a:p>
          <a:p>
            <a:r>
              <a:rPr lang="de-DE" dirty="0"/>
              <a:t>Hinweis: Nach erfolgreicher Fehlersuche wieder //#define DEBUG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761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CORS – Cross Origin Request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Durch die AJAX-Requests kann es oft </a:t>
            </a:r>
            <a:br>
              <a:rPr lang="de-DE" dirty="0"/>
            </a:br>
            <a:r>
              <a:rPr lang="de-DE" dirty="0"/>
              <a:t>dazu kommen, dass die Requests durch die BrowserSicherheit blockiert werden, z.B. Beim Start der index.html vom Desktop</a:t>
            </a:r>
            <a:br>
              <a:rPr lang="de-DE" dirty="0"/>
            </a:br>
            <a:r>
              <a:rPr lang="de-DE" sz="2000" dirty="0"/>
              <a:t>(file://file:///C:/Users/mmmedia/../../index.html)</a:t>
            </a:r>
            <a:br>
              <a:rPr lang="de-DE" sz="2000" dirty="0"/>
            </a:br>
            <a:endParaRPr lang="de-DE" sz="2000" dirty="0"/>
          </a:p>
          <a:p>
            <a:r>
              <a:rPr lang="de-DE" dirty="0"/>
              <a:t>Abhilfe: </a:t>
            </a:r>
            <a:r>
              <a:rPr lang="de-DE" dirty="0">
                <a:hlinkClick r:id="rId2"/>
              </a:rPr>
              <a:t>CORS Everywhere </a:t>
            </a:r>
            <a:r>
              <a:rPr lang="de-DE" dirty="0"/>
              <a:t>(Firefox)</a:t>
            </a:r>
            <a:br>
              <a:rPr lang="de-DE" dirty="0"/>
            </a:br>
            <a:r>
              <a:rPr lang="de-DE" dirty="0"/>
              <a:t>=&gt; Zu Firefox hinzufügen</a:t>
            </a:r>
            <a:br>
              <a:rPr lang="de-DE" dirty="0"/>
            </a:br>
            <a:r>
              <a:rPr lang="de-DE" dirty="0"/>
              <a:t>=&gt; CORS E aktivieren („CorsE“ wird Grün)</a:t>
            </a:r>
          </a:p>
          <a:p>
            <a:r>
              <a:rPr lang="de-DE" dirty="0"/>
              <a:t>Empfohlener Browser: Firefox!</a:t>
            </a:r>
          </a:p>
        </p:txBody>
      </p:sp>
      <p:pic>
        <p:nvPicPr>
          <p:cNvPr id="1027" name="Picture 3" descr="C:\Users\mmmedia\Documents\Arduino\UltraSwitch\UltraSwitch\doc\c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321" y="2395538"/>
            <a:ext cx="3333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9674067" y="2687805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22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B439-C89E-4840-BA36-6844F93E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1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7BF2F079-3755-4D1F-9148-0A64223E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049255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Mit einer flachen Zange müssen die Pins zurecht gebogen werden, damit das MCP-Board auf den Header an der richtigen Stelle sitzt.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 Pins (3,4) am MCP-Board müssen dabei frei bleiben… Ein nicht ganz leichtes Unterfangen…</a:t>
            </a:r>
          </a:p>
        </p:txBody>
      </p: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0B7B6A32-50D8-4EAB-BFB2-5F7420F0D9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7" y="1459832"/>
            <a:ext cx="4646613" cy="34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3C6CF-DC43-4390-BF8D-1BFDA7B7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13B3417-9E5B-4873-A1D8-85A40B31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1" r="62035" b="11307"/>
          <a:stretch/>
        </p:blipFill>
        <p:spPr>
          <a:xfrm rot="10800000">
            <a:off x="940049" y="1395663"/>
            <a:ext cx="1764089" cy="154806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426035-6402-42D5-9A66-F1C08F7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218" r="15993" b="15642"/>
          <a:stretch/>
        </p:blipFill>
        <p:spPr>
          <a:xfrm rot="10800000">
            <a:off x="6707187" y="1395663"/>
            <a:ext cx="4646613" cy="3484959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F8299B6-86E8-464A-81CF-03B841CF5494}"/>
              </a:ext>
            </a:extLst>
          </p:cNvPr>
          <p:cNvGrpSpPr/>
          <p:nvPr/>
        </p:nvGrpSpPr>
        <p:grpSpPr>
          <a:xfrm>
            <a:off x="3318661" y="1388368"/>
            <a:ext cx="2774003" cy="2593641"/>
            <a:chOff x="3841945" y="1388367"/>
            <a:chExt cx="2354602" cy="220150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A82808D-5E77-46E5-B1CA-A48252AA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0" r="65146"/>
            <a:stretch/>
          </p:blipFill>
          <p:spPr>
            <a:xfrm rot="10800000">
              <a:off x="3841945" y="1388367"/>
              <a:ext cx="2354602" cy="2201509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13811EB-598F-4E8A-BE6B-594FB5C63FFD}"/>
                </a:ext>
              </a:extLst>
            </p:cNvPr>
            <p:cNvSpPr/>
            <p:nvPr/>
          </p:nvSpPr>
          <p:spPr>
            <a:xfrm>
              <a:off x="5518188" y="2786767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CC69331-401B-434E-939B-29E475E95220}"/>
                </a:ext>
              </a:extLst>
            </p:cNvPr>
            <p:cNvSpPr/>
            <p:nvPr/>
          </p:nvSpPr>
          <p:spPr>
            <a:xfrm>
              <a:off x="5518189" y="3003335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E7EEC7DA-A84F-44F8-9DC7-820AD38F7957}"/>
              </a:ext>
            </a:extLst>
          </p:cNvPr>
          <p:cNvSpPr/>
          <p:nvPr/>
        </p:nvSpPr>
        <p:spPr>
          <a:xfrm>
            <a:off x="1231233" y="2279757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8692776-FAF3-4049-BE23-C23A2A4AFAD1}"/>
              </a:ext>
            </a:extLst>
          </p:cNvPr>
          <p:cNvSpPr/>
          <p:nvPr/>
        </p:nvSpPr>
        <p:spPr>
          <a:xfrm>
            <a:off x="1227223" y="2400079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F3A1EBC8-DAC2-4FA2-AA66-4DAE94735774}"/>
              </a:ext>
            </a:extLst>
          </p:cNvPr>
          <p:cNvSpPr/>
          <p:nvPr/>
        </p:nvSpPr>
        <p:spPr>
          <a:xfrm rot="8525085">
            <a:off x="8672151" y="1637834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453CFE2-AFC0-4E96-B062-07939E7EF1D4}"/>
              </a:ext>
            </a:extLst>
          </p:cNvPr>
          <p:cNvSpPr/>
          <p:nvPr/>
        </p:nvSpPr>
        <p:spPr>
          <a:xfrm rot="19224517">
            <a:off x="7436910" y="2643580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0D2DC81-2133-40B3-A281-B257C61A0EBC}"/>
              </a:ext>
            </a:extLst>
          </p:cNvPr>
          <p:cNvSpPr/>
          <p:nvPr/>
        </p:nvSpPr>
        <p:spPr>
          <a:xfrm>
            <a:off x="3530381" y="3120022"/>
            <a:ext cx="1819980" cy="6170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F8CED38-8A76-44F1-973C-0138E781E84A}"/>
              </a:ext>
            </a:extLst>
          </p:cNvPr>
          <p:cNvSpPr/>
          <p:nvPr/>
        </p:nvSpPr>
        <p:spPr>
          <a:xfrm>
            <a:off x="1383527" y="2359267"/>
            <a:ext cx="1049572" cy="27699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29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7064-D6FE-469E-B6EF-DC6F016F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0C5CD-65F3-4370-90B2-1F764681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Pin 1: „Biegen“ um</a:t>
            </a:r>
            <a:br>
              <a:rPr lang="de-DE" dirty="0"/>
            </a:br>
            <a:r>
              <a:rPr lang="de-DE" dirty="0"/>
              <a:t>1-Raster nach links!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Pin 2: </a:t>
            </a:r>
            <a:br>
              <a:rPr lang="de-DE" dirty="0"/>
            </a:br>
            <a:r>
              <a:rPr lang="de-DE" dirty="0"/>
              <a:t>Wird ganz umgebogen!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3234B78-0F88-443B-BF63-68736C1163B8}"/>
              </a:ext>
            </a:extLst>
          </p:cNvPr>
          <p:cNvGrpSpPr/>
          <p:nvPr/>
        </p:nvGrpSpPr>
        <p:grpSpPr>
          <a:xfrm>
            <a:off x="4651307" y="1368658"/>
            <a:ext cx="2014086" cy="1833186"/>
            <a:chOff x="4676984" y="1155032"/>
            <a:chExt cx="2014086" cy="183318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7220FEA-74EF-4EC0-990C-A9E0F134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0"/>
            <a:stretch/>
          </p:blipFill>
          <p:spPr>
            <a:xfrm rot="16200000">
              <a:off x="4767434" y="1064582"/>
              <a:ext cx="1833186" cy="2014086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3F51E67-A563-44B3-9914-C51623940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5158" y="1982971"/>
              <a:ext cx="393802" cy="3221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6CEA9833-7AAC-4C4C-A74D-B9B56B753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106" y="1460703"/>
              <a:ext cx="1" cy="56589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id="{A276E553-8916-4E14-83BF-A684E518B914}"/>
                </a:ext>
              </a:extLst>
            </p:cNvPr>
            <p:cNvSpPr/>
            <p:nvPr/>
          </p:nvSpPr>
          <p:spPr>
            <a:xfrm rot="11840877">
              <a:off x="5291886" y="1678638"/>
              <a:ext cx="390450" cy="2931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79945D1-AC54-4964-B904-C67CBE145071}"/>
              </a:ext>
            </a:extLst>
          </p:cNvPr>
          <p:cNvGrpSpPr/>
          <p:nvPr/>
        </p:nvGrpSpPr>
        <p:grpSpPr>
          <a:xfrm>
            <a:off x="7186862" y="1642769"/>
            <a:ext cx="4158915" cy="3178942"/>
            <a:chOff x="7186862" y="1642769"/>
            <a:chExt cx="4158915" cy="31789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1D00F14-61D5-497D-9FE5-289A137F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77"/>
            <a:stretch/>
          </p:blipFill>
          <p:spPr>
            <a:xfrm>
              <a:off x="7468555" y="1642769"/>
              <a:ext cx="3877222" cy="317894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CD876D0-7A4A-4453-88BF-0DAE0F9C785A}"/>
                </a:ext>
              </a:extLst>
            </p:cNvPr>
            <p:cNvSpPr/>
            <p:nvPr/>
          </p:nvSpPr>
          <p:spPr>
            <a:xfrm>
              <a:off x="7672134" y="2986922"/>
              <a:ext cx="301465" cy="3014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A6366F2-6096-4EFB-822D-6E7078E9108C}"/>
                </a:ext>
              </a:extLst>
            </p:cNvPr>
            <p:cNvSpPr/>
            <p:nvPr/>
          </p:nvSpPr>
          <p:spPr>
            <a:xfrm>
              <a:off x="7186862" y="3027027"/>
              <a:ext cx="217523" cy="213853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592942B-A778-4C19-9925-71B16BF05610}"/>
                </a:ext>
              </a:extLst>
            </p:cNvPr>
            <p:cNvCxnSpPr/>
            <p:nvPr/>
          </p:nvCxnSpPr>
          <p:spPr>
            <a:xfrm flipH="1">
              <a:off x="7186862" y="3577765"/>
              <a:ext cx="63600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665CD5B4-06CD-4662-B611-03266ADB8FD7}"/>
                </a:ext>
              </a:extLst>
            </p:cNvPr>
            <p:cNvSpPr/>
            <p:nvPr/>
          </p:nvSpPr>
          <p:spPr>
            <a:xfrm rot="10800000">
              <a:off x="7407575" y="3034880"/>
              <a:ext cx="278503" cy="198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D50527-2FEE-423B-ABEF-04709F67F832}"/>
              </a:ext>
            </a:extLst>
          </p:cNvPr>
          <p:cNvGrpSpPr/>
          <p:nvPr/>
        </p:nvGrpSpPr>
        <p:grpSpPr>
          <a:xfrm>
            <a:off x="4788950" y="3506871"/>
            <a:ext cx="1856434" cy="1782948"/>
            <a:chOff x="4834393" y="2965476"/>
            <a:chExt cx="2113388" cy="199613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8840C02E-5E61-4D3F-85B6-3D03CCA9EEE1}"/>
                </a:ext>
              </a:extLst>
            </p:cNvPr>
            <p:cNvGrpSpPr/>
            <p:nvPr/>
          </p:nvGrpSpPr>
          <p:grpSpPr>
            <a:xfrm>
              <a:off x="4834393" y="2965476"/>
              <a:ext cx="2113388" cy="1996138"/>
              <a:chOff x="2202844" y="4477578"/>
              <a:chExt cx="1436622" cy="1238902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21EC8327-01F9-4D3B-B89C-163D90E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10"/>
              <a:stretch/>
            </p:blipFill>
            <p:spPr>
              <a:xfrm rot="16200000">
                <a:off x="2301704" y="4378718"/>
                <a:ext cx="1238902" cy="1436622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AFA0E08-3EB4-4CDB-9BBF-E1DCBA6C0CB6}"/>
                  </a:ext>
                </a:extLst>
              </p:cNvPr>
              <p:cNvCxnSpPr/>
              <p:nvPr/>
            </p:nvCxnSpPr>
            <p:spPr>
              <a:xfrm flipH="1">
                <a:off x="2253067" y="5129113"/>
                <a:ext cx="63600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id="{A8539803-60F1-4974-9BB3-A28339561D7D}"/>
                </a:ext>
              </a:extLst>
            </p:cNvPr>
            <p:cNvSpPr/>
            <p:nvPr/>
          </p:nvSpPr>
          <p:spPr>
            <a:xfrm rot="8214530">
              <a:off x="5441371" y="3607376"/>
              <a:ext cx="409702" cy="3192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FD6A6F97-45BD-481B-9195-24850905485F}"/>
              </a:ext>
            </a:extLst>
          </p:cNvPr>
          <p:cNvSpPr txBox="1"/>
          <p:nvPr/>
        </p:nvSpPr>
        <p:spPr>
          <a:xfrm>
            <a:off x="7076978" y="2674853"/>
            <a:ext cx="499715" cy="37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D91CD5-262F-43C1-A47D-9ACD3E06A52C}"/>
              </a:ext>
            </a:extLst>
          </p:cNvPr>
          <p:cNvSpPr/>
          <p:nvPr/>
        </p:nvSpPr>
        <p:spPr>
          <a:xfrm>
            <a:off x="8077655" y="2986922"/>
            <a:ext cx="2878374" cy="7032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77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AB3EB-BA85-4745-B53A-A613597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Relayboard</a:t>
            </a:r>
            <a:r>
              <a:rPr lang="de-DE" dirty="0"/>
              <a:t> verkabeln… 4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1FC91769-73C8-4FA6-820A-4A9F1366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t="41281" r="25912" b="17194"/>
          <a:stretch/>
        </p:blipFill>
        <p:spPr>
          <a:xfrm rot="10800000">
            <a:off x="7368088" y="1395663"/>
            <a:ext cx="4823912" cy="39019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A7580D4-B7B0-4E32-8566-C3D7DE3A5F4B}"/>
              </a:ext>
            </a:extLst>
          </p:cNvPr>
          <p:cNvSpPr/>
          <p:nvPr/>
        </p:nvSpPr>
        <p:spPr>
          <a:xfrm>
            <a:off x="8476090" y="4079019"/>
            <a:ext cx="333955" cy="333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CDE210-5D7B-4936-9AB5-0F92CAC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37600" cy="4646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/>
              <a:t>Nun wird das MCP-Board auf die vorbereiteten Headerpins gesteckt:</a:t>
            </a:r>
          </a:p>
          <a:p>
            <a:r>
              <a:rPr lang="de-DE" dirty="0"/>
              <a:t>In -1- sieht man den zum „S“ gebogenen Pin (wird später gelötet).</a:t>
            </a:r>
          </a:p>
          <a:p>
            <a:r>
              <a:rPr lang="de-DE" dirty="0"/>
              <a:t>Bei -2- ist darunter der komplett umgebogene Pin (nicht zu sehen)</a:t>
            </a:r>
          </a:p>
          <a:p>
            <a:r>
              <a:rPr lang="de-DE" dirty="0"/>
              <a:t>Stelle mit Pins ¾ ist frei.</a:t>
            </a:r>
          </a:p>
          <a:p>
            <a:r>
              <a:rPr lang="de-DE" dirty="0"/>
              <a:t>Ganz rechts: Freie GND-Pins (siehe später)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WICHTIG: Noch nicht festlöten!</a:t>
            </a:r>
            <a:br>
              <a:rPr lang="de-DE" dirty="0"/>
            </a:b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45DF72-27F1-4632-ABD7-872342C1102F}"/>
              </a:ext>
            </a:extLst>
          </p:cNvPr>
          <p:cNvSpPr txBox="1"/>
          <p:nvPr/>
        </p:nvSpPr>
        <p:spPr>
          <a:xfrm>
            <a:off x="8476090" y="3709687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0709F5-E0B0-465D-B2A6-AE4971613193}"/>
              </a:ext>
            </a:extLst>
          </p:cNvPr>
          <p:cNvSpPr txBox="1"/>
          <p:nvPr/>
        </p:nvSpPr>
        <p:spPr>
          <a:xfrm>
            <a:off x="8269354" y="4412974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F8CD3D-92FC-47CC-8323-0A5474095931}"/>
              </a:ext>
            </a:extLst>
          </p:cNvPr>
          <p:cNvSpPr/>
          <p:nvPr/>
        </p:nvSpPr>
        <p:spPr>
          <a:xfrm>
            <a:off x="11616857" y="3991555"/>
            <a:ext cx="365760" cy="858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B492F15-E7CF-4C65-BAD1-8BBF2DCEBB27}"/>
              </a:ext>
            </a:extLst>
          </p:cNvPr>
          <p:cNvSpPr/>
          <p:nvPr/>
        </p:nvSpPr>
        <p:spPr>
          <a:xfrm>
            <a:off x="9104243" y="4079019"/>
            <a:ext cx="2878374" cy="7032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1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E1FB3-7B72-43CB-9D9F-95E59C01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DM5XX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91A69E-2071-4AA2-96FD-3AB82C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9464843" cy="4646363"/>
          </a:xfrm>
        </p:spPr>
        <p:txBody>
          <a:bodyPr/>
          <a:lstStyle/>
          <a:p>
            <a:r>
              <a:rPr lang="de-DE" dirty="0"/>
              <a:t>Funkamateur seit 1990 (OK8XX, DM5X, ex. DG3NED, ex. DL3NED) aus Nürnberg</a:t>
            </a:r>
          </a:p>
          <a:p>
            <a:r>
              <a:rPr lang="de-DE" dirty="0"/>
              <a:t>Senior Software Engineer</a:t>
            </a:r>
          </a:p>
          <a:p>
            <a:r>
              <a:rPr lang="de-DE" dirty="0"/>
              <a:t>Derzeit IT-Projektleiter (Leitung Niederlassung) </a:t>
            </a:r>
            <a:br>
              <a:rPr lang="de-DE" dirty="0"/>
            </a:br>
            <a:r>
              <a:rPr lang="de-DE" dirty="0"/>
              <a:t>@ ADITUS GmbH</a:t>
            </a:r>
          </a:p>
          <a:p>
            <a:r>
              <a:rPr lang="de-DE" dirty="0"/>
              <a:t>Seit 2015 Lead Firmware Developer @remoteqth.com</a:t>
            </a:r>
          </a:p>
          <a:p>
            <a:r>
              <a:rPr lang="de-DE" dirty="0"/>
              <a:t>Hardwarenahe </a:t>
            </a:r>
            <a:r>
              <a:rPr lang="de-DE" dirty="0" err="1"/>
              <a:t>Microcontrollerprogrammierung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6FEEBD-0B1B-4A20-B47C-4D14ACC8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328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MCP-23017 verbinden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685423" cy="633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4 Pin-Header (4 reichen :P) und 1x GND-Wire schwarz verlöten: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EC7538-0464-4BA5-B3F7-53EB58FA4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79" y="2068429"/>
            <a:ext cx="4546600" cy="3409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C45E8B-7112-43F0-B56A-39BC2EC3E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747" y="2494840"/>
            <a:ext cx="3411285" cy="2558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F46AA4-5273-44F8-A09D-FEC1B6F6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5" b="1"/>
          <a:stretch/>
        </p:blipFill>
        <p:spPr>
          <a:xfrm>
            <a:off x="944896" y="2068429"/>
            <a:ext cx="3240505" cy="13385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47FA01-2700-4C89-8C01-E3F68396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5"/>
          <a:stretch/>
        </p:blipFill>
        <p:spPr>
          <a:xfrm rot="10800000">
            <a:off x="952664" y="3596274"/>
            <a:ext cx="3232737" cy="18660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63C14A3-BA40-4873-990A-B99E08A1F10E}"/>
              </a:ext>
            </a:extLst>
          </p:cNvPr>
          <p:cNvSpPr txBox="1"/>
          <p:nvPr/>
        </p:nvSpPr>
        <p:spPr>
          <a:xfrm>
            <a:off x="9958805" y="3368843"/>
            <a:ext cx="2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38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MCP-23017 auf das </a:t>
            </a:r>
            <a:r>
              <a:rPr lang="de-DE" dirty="0" err="1"/>
              <a:t>RelayBoard</a:t>
            </a:r>
            <a:r>
              <a:rPr lang="de-DE" dirty="0"/>
              <a:t> löten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395663"/>
            <a:ext cx="5530518" cy="4034590"/>
          </a:xfrm>
        </p:spPr>
        <p:txBody>
          <a:bodyPr>
            <a:normAutofit/>
          </a:bodyPr>
          <a:lstStyle/>
          <a:p>
            <a:r>
              <a:rPr lang="de-DE" dirty="0" err="1"/>
              <a:t>Voraussichtl</a:t>
            </a:r>
            <a:r>
              <a:rPr lang="de-DE" dirty="0"/>
              <a:t>. Auflagefläche mit</a:t>
            </a:r>
            <a:br>
              <a:rPr lang="de-DE" dirty="0"/>
            </a:br>
            <a:r>
              <a:rPr lang="de-DE" dirty="0"/>
              <a:t>Isolierband bekleben</a:t>
            </a:r>
          </a:p>
          <a:p>
            <a:r>
              <a:rPr lang="de-DE" dirty="0"/>
              <a:t>MCP-Board richtig platzieren</a:t>
            </a:r>
          </a:p>
          <a:p>
            <a:r>
              <a:rPr lang="de-DE" dirty="0"/>
              <a:t>MCP-PCB mit </a:t>
            </a:r>
            <a:r>
              <a:rPr lang="de-DE" dirty="0" err="1"/>
              <a:t>Relayboard</a:t>
            </a:r>
            <a:r>
              <a:rPr lang="de-DE" dirty="0"/>
              <a:t> verlöten</a:t>
            </a:r>
          </a:p>
          <a:p>
            <a:r>
              <a:rPr lang="de-DE" dirty="0"/>
              <a:t>Schwarzen GND-Wire mit </a:t>
            </a:r>
            <a:r>
              <a:rPr lang="de-DE" dirty="0" err="1"/>
              <a:t>RelayBoard</a:t>
            </a:r>
            <a:r>
              <a:rPr lang="de-DE" dirty="0"/>
              <a:t> verbinden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61F7BD-438E-4533-9331-AADA276E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/>
          <a:stretch/>
        </p:blipFill>
        <p:spPr>
          <a:xfrm rot="5400000">
            <a:off x="7575308" y="1287954"/>
            <a:ext cx="4508983" cy="47244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B337BBA-0402-4677-8A69-167BB569EC0E}"/>
              </a:ext>
            </a:extLst>
          </p:cNvPr>
          <p:cNvSpPr/>
          <p:nvPr/>
        </p:nvSpPr>
        <p:spPr>
          <a:xfrm>
            <a:off x="8630653" y="4034589"/>
            <a:ext cx="1018673" cy="705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39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Den ESP-12F bestücken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9476876" cy="625642"/>
          </a:xfrm>
        </p:spPr>
        <p:txBody>
          <a:bodyPr/>
          <a:lstStyle/>
          <a:p>
            <a:r>
              <a:rPr lang="de-DE" dirty="0" err="1"/>
              <a:t>Female</a:t>
            </a:r>
            <a:r>
              <a:rPr lang="de-DE" dirty="0"/>
              <a:t> Header anlöten &amp; 1. 1k8/2k2 Widerstand vorbereiten: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85C45F-AB98-44F5-86C3-1C7BFE32B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7" y="2021306"/>
            <a:ext cx="4407568" cy="33056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792430-9E04-45AF-9CE4-0779EFA0A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7" y="2021306"/>
            <a:ext cx="4407568" cy="3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0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1. 1k8 oder 2k2 </a:t>
            </a:r>
            <a:br>
              <a:rPr lang="de-DE" dirty="0"/>
            </a:br>
            <a:r>
              <a:rPr lang="de-DE" dirty="0"/>
              <a:t>Widerstand anlöten: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Pin D1 </a:t>
            </a:r>
            <a:r>
              <a:rPr lang="de-DE" dirty="0">
                <a:sym typeface="Wingdings" panose="05000000000000000000" pitchFamily="2" charset="2"/>
              </a:rPr>
              <a:t> 3V3!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DD4BB3-7366-4CB6-AD43-E41BCA29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7772"/>
          <a:stretch/>
        </p:blipFill>
        <p:spPr>
          <a:xfrm rot="10800000">
            <a:off x="5999747" y="1475873"/>
            <a:ext cx="6192253" cy="34169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0957694-740E-4D7B-9523-147A1499A722}"/>
              </a:ext>
            </a:extLst>
          </p:cNvPr>
          <p:cNvSpPr/>
          <p:nvPr/>
        </p:nvSpPr>
        <p:spPr>
          <a:xfrm>
            <a:off x="9192126" y="2935705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EDBB1B-1F3E-40D6-BD97-A3D16AE35DB7}"/>
              </a:ext>
            </a:extLst>
          </p:cNvPr>
          <p:cNvSpPr/>
          <p:nvPr/>
        </p:nvSpPr>
        <p:spPr>
          <a:xfrm>
            <a:off x="8454189" y="4259178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C884A2F-84A5-4AEB-BE47-3624702A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999747" y="1475873"/>
            <a:ext cx="1467853" cy="15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2. 1k8 oder 2k2 Widerstand </a:t>
            </a:r>
            <a:br>
              <a:rPr lang="de-DE" dirty="0"/>
            </a:br>
            <a:r>
              <a:rPr lang="de-DE"/>
              <a:t>zu einem „</a:t>
            </a:r>
            <a:r>
              <a:rPr lang="de-DE" dirty="0"/>
              <a:t>S“ – biegen </a:t>
            </a:r>
            <a:r>
              <a:rPr lang="de-DE"/>
              <a:t>und </a:t>
            </a:r>
            <a:br>
              <a:rPr lang="de-DE"/>
            </a:br>
            <a:r>
              <a:rPr lang="de-DE"/>
              <a:t>verlöten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D2 </a:t>
            </a:r>
            <a:r>
              <a:rPr lang="de-DE" dirty="0">
                <a:sym typeface="Wingdings" panose="05000000000000000000" pitchFamily="2" charset="2"/>
              </a:rPr>
              <a:t> 1.Widerstand 3V3</a:t>
            </a:r>
            <a:br>
              <a:rPr lang="de-DE" dirty="0"/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Abschneiden.</a:t>
            </a: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D1B622-9530-4C7D-9149-27BE16BA7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62" t="26547" r="19162" b="599"/>
          <a:stretch/>
        </p:blipFill>
        <p:spPr>
          <a:xfrm rot="10800000">
            <a:off x="6096000" y="1443787"/>
            <a:ext cx="7122692" cy="389189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B3A4CF-38CA-4AC4-BEC5-BC777509355A}"/>
              </a:ext>
            </a:extLst>
          </p:cNvPr>
          <p:cNvSpPr/>
          <p:nvPr/>
        </p:nvSpPr>
        <p:spPr>
          <a:xfrm>
            <a:off x="8919411" y="4162926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A3A45C6-69F6-4F13-BB7D-208F3E3F88A9}"/>
              </a:ext>
            </a:extLst>
          </p:cNvPr>
          <p:cNvSpPr/>
          <p:nvPr/>
        </p:nvSpPr>
        <p:spPr>
          <a:xfrm>
            <a:off x="8670760" y="3168322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37F40C-B9A3-4F98-ABF9-E44BB8F90FF4}"/>
              </a:ext>
            </a:extLst>
          </p:cNvPr>
          <p:cNvSpPr/>
          <p:nvPr/>
        </p:nvSpPr>
        <p:spPr>
          <a:xfrm>
            <a:off x="10034337" y="4339389"/>
            <a:ext cx="1876926" cy="104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DB39A-ECDA-4123-8690-361E86B0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1078"/>
          <a:stretch/>
        </p:blipFill>
        <p:spPr>
          <a:xfrm>
            <a:off x="10078454" y="4375628"/>
            <a:ext cx="2121567" cy="1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5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 drei zusammen…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68"/>
            <a:ext cx="4664174" cy="4646363"/>
          </a:xfrm>
        </p:spPr>
        <p:txBody>
          <a:bodyPr/>
          <a:lstStyle/>
          <a:p>
            <a:r>
              <a:rPr lang="de-DE" dirty="0"/>
              <a:t>Am </a:t>
            </a:r>
            <a:r>
              <a:rPr lang="de-DE" dirty="0" err="1"/>
              <a:t>Wemos</a:t>
            </a:r>
            <a:r>
              <a:rPr lang="de-DE" dirty="0"/>
              <a:t> von links:</a:t>
            </a:r>
            <a:br>
              <a:rPr lang="de-DE" dirty="0"/>
            </a:br>
            <a:r>
              <a:rPr lang="de-DE" sz="2400" dirty="0"/>
              <a:t>5V|GND|leer|leer|GELB|GRÜN</a:t>
            </a:r>
          </a:p>
          <a:p>
            <a:endParaRPr lang="de-DE" sz="2400" dirty="0"/>
          </a:p>
          <a:p>
            <a:r>
              <a:rPr lang="de-DE" dirty="0"/>
              <a:t>Am MCP von links:</a:t>
            </a:r>
            <a:br>
              <a:rPr lang="de-DE" dirty="0"/>
            </a:br>
            <a:r>
              <a:rPr lang="de-DE" sz="2400" dirty="0"/>
              <a:t>GELB|GRÜN|GND|5V</a:t>
            </a:r>
          </a:p>
          <a:p>
            <a:endParaRPr lang="de-DE" sz="2400" dirty="0"/>
          </a:p>
          <a:p>
            <a:r>
              <a:rPr lang="de-DE" sz="2400" dirty="0"/>
              <a:t>SCHWARZ im freien GND (</a:t>
            </a:r>
            <a:r>
              <a:rPr lang="de-DE" sz="2400" dirty="0" err="1"/>
              <a:t>Relayb</a:t>
            </a:r>
            <a:r>
              <a:rPr lang="de-DE" sz="2400" dirty="0"/>
              <a:t>.)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br>
              <a:rPr lang="de-DE" sz="1600" dirty="0"/>
            </a:br>
            <a:r>
              <a:rPr lang="de-DE" sz="1600" dirty="0"/>
              <a:t>PS: 4 Pins reichen (der 5. war ein Versehen :P)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7C2D681-F523-4857-B5A0-16393584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9540"/>
          <a:stretch/>
        </p:blipFill>
        <p:spPr>
          <a:xfrm>
            <a:off x="5502374" y="1502796"/>
            <a:ext cx="6689626" cy="34588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7599EE1-7C9F-4AC3-BEEB-C03C77DD1501}"/>
              </a:ext>
            </a:extLst>
          </p:cNvPr>
          <p:cNvSpPr/>
          <p:nvPr/>
        </p:nvSpPr>
        <p:spPr>
          <a:xfrm>
            <a:off x="11710737" y="3864096"/>
            <a:ext cx="481263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7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Ende…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7468"/>
            <a:ext cx="5979696" cy="2001529"/>
          </a:xfrm>
        </p:spPr>
        <p:txBody>
          <a:bodyPr>
            <a:normAutofit fontScale="77500" lnSpcReduction="20000"/>
          </a:bodyPr>
          <a:lstStyle/>
          <a:p>
            <a:r>
              <a:rPr lang="de-DE" sz="3600" dirty="0"/>
              <a:t>12V verkabeln und </a:t>
            </a:r>
            <a:br>
              <a:rPr lang="de-DE" sz="3600" dirty="0"/>
            </a:br>
            <a:r>
              <a:rPr lang="de-DE" sz="3600" dirty="0"/>
              <a:t>anklemmen. (POLUNG!)</a:t>
            </a:r>
          </a:p>
          <a:p>
            <a:r>
              <a:rPr lang="de-DE" sz="3600" dirty="0"/>
              <a:t>Netzteil einstecken</a:t>
            </a:r>
          </a:p>
          <a:p>
            <a:r>
              <a:rPr lang="de-DE" sz="3600" dirty="0"/>
              <a:t>Browser starten </a:t>
            </a:r>
          </a:p>
          <a:p>
            <a:pPr marL="0" indent="0">
              <a:buNone/>
            </a:pPr>
            <a:r>
              <a:rPr lang="de-DE" sz="2400" dirty="0"/>
              <a:t>				</a:t>
            </a:r>
            <a:endParaRPr lang="de-DE" sz="2400" b="1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A05D247-DBD1-413E-AAAA-00D80089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6689628" y="1427468"/>
            <a:ext cx="5502372" cy="3918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001D98-5DAD-4368-AA0B-83176D233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3629294"/>
            <a:ext cx="5502372" cy="17164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61AD2BF-E7F7-4E96-ACA2-96A913BCFBD5}"/>
              </a:ext>
            </a:extLst>
          </p:cNvPr>
          <p:cNvSpPr/>
          <p:nvPr/>
        </p:nvSpPr>
        <p:spPr>
          <a:xfrm>
            <a:off x="9168063" y="3850105"/>
            <a:ext cx="1058779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0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Zurück zum Anfang... Use Case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240324" cy="4646363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Der Ultraswitch wird direkt mit seiner </a:t>
            </a:r>
            <a:br>
              <a:rPr lang="de-DE" dirty="0"/>
            </a:br>
            <a:r>
              <a:rPr lang="de-DE" dirty="0"/>
              <a:t>IP-Adresse angesprochen.</a:t>
            </a:r>
          </a:p>
          <a:p>
            <a:r>
              <a:rPr lang="de-DE" dirty="0"/>
              <a:t>Der Ultraswitch antwortet mit seiner eigenen index.html</a:t>
            </a:r>
          </a:p>
          <a:p>
            <a:r>
              <a:rPr lang="de-DE" dirty="0"/>
              <a:t>Labelbeschriftung, Gruppierungen </a:t>
            </a:r>
            <a:br>
              <a:rPr lang="de-DE" dirty="0"/>
            </a:br>
            <a:r>
              <a:rPr lang="de-DE" dirty="0"/>
              <a:t>und Funktionen kann nicht geändert werden und wird von </a:t>
            </a:r>
            <a:br>
              <a:rPr lang="de-DE" dirty="0"/>
            </a:br>
            <a:r>
              <a:rPr lang="de-DE" dirty="0"/>
              <a:t>h.mmmedia-online.de geladen und übernommen.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Keine Konfiguration notwendig, aber auch nicht möglich. Aber wenn die Anforderungen damit erfüllt werden: </a:t>
            </a:r>
            <a:r>
              <a:rPr lang="de-DE" b="1" dirty="0"/>
              <a:t>FERTIG</a:t>
            </a:r>
            <a:r>
              <a:rPr lang="de-DE" dirty="0"/>
              <a:t>!</a:t>
            </a:r>
          </a:p>
        </p:txBody>
      </p:sp>
      <p:pic>
        <p:nvPicPr>
          <p:cNvPr id="1026" name="Picture 2" descr="C:\Users\mmmedia\Documents\Arduino\UltraSwitch\UltraSwitch\doc\u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04" y="1404143"/>
            <a:ext cx="5610897" cy="28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7508383" y="1404143"/>
            <a:ext cx="965916" cy="4375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34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Zurück zum Anfang... UseCase 2...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2627291"/>
            <a:ext cx="10902477" cy="3414736"/>
          </a:xfrm>
        </p:spPr>
        <p:txBody>
          <a:bodyPr>
            <a:normAutofit/>
          </a:bodyPr>
          <a:lstStyle/>
          <a:p>
            <a:r>
              <a:rPr lang="de-DE" dirty="0"/>
              <a:t>Der Ultraswitch wird per index.html aufgerufen, welche lokal z.B. auf dem Desktop liegt.</a:t>
            </a:r>
          </a:p>
          <a:p>
            <a:r>
              <a:rPr lang="de-DE" dirty="0"/>
              <a:t>z.B. </a:t>
            </a:r>
            <a:r>
              <a:rPr lang="de-DE" dirty="0">
                <a:hlinkClick r:id="rId2" action="ppaction://hlinkfile"/>
              </a:rPr>
              <a:t>file:///C:/Users/mmmedia/Desktop/UltraSwitch-master/ultraSwitch_web/index.html</a:t>
            </a:r>
            <a:endParaRPr lang="de-DE" dirty="0"/>
          </a:p>
          <a:p>
            <a:r>
              <a:rPr lang="de-DE" dirty="0"/>
              <a:t>Alle Files Lokal: Eigen Anpassungen möglich!</a:t>
            </a:r>
          </a:p>
        </p:txBody>
      </p:sp>
      <p:pic>
        <p:nvPicPr>
          <p:cNvPr id="2050" name="Picture 2" descr="C:\Users\mmmedia\Documents\Arduino\UltraSwitch\UltraSwitch\doc\uc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9" y="1406525"/>
            <a:ext cx="53530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249251" y="1611618"/>
            <a:ext cx="5280338" cy="6426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01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Eigene index.html erstellen...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494515"/>
            <a:ext cx="5892595" cy="4547512"/>
          </a:xfrm>
        </p:spPr>
        <p:txBody>
          <a:bodyPr>
            <a:normAutofit/>
          </a:bodyPr>
          <a:lstStyle/>
          <a:p>
            <a:r>
              <a:rPr lang="de-DE" dirty="0"/>
              <a:t>Ultraswitch per IP z.B. 192.168.43.242 aufrufen.</a:t>
            </a:r>
          </a:p>
          <a:p>
            <a:r>
              <a:rPr lang="de-DE" dirty="0"/>
              <a:t>Auf den leeren schwarzen Hintergrund mit rechter Maustaste =&gt; Seitenquelltext anzeigen</a:t>
            </a:r>
          </a:p>
          <a:p>
            <a:r>
              <a:rPr lang="de-DE" dirty="0"/>
              <a:t>Kompletten Text markieren und in die Zwischenablage kopieren.</a:t>
            </a:r>
          </a:p>
        </p:txBody>
      </p:sp>
      <p:pic>
        <p:nvPicPr>
          <p:cNvPr id="3075" name="Picture 3" descr="C:\Users\mmmedia\Documents\Arduino\UltraSwitch\UltraSwitch\doc\uc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94" y="1494515"/>
            <a:ext cx="3724006" cy="436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mmedia\Documents\Arduino\UltraSwitch\UltraSwitch\doc\uv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4293218"/>
            <a:ext cx="3759915" cy="20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3A263-1113-46B1-ABF2-E6C1687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Ultraswitch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75D9-9389-4B3E-A1A0-24C1B6E9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Wifi basiert &amp; inspiriert vom </a:t>
            </a:r>
            <a:r>
              <a:rPr lang="de-DE" dirty="0">
                <a:hlinkClick r:id="rId2"/>
              </a:rPr>
              <a:t>mega-</a:t>
            </a:r>
            <a:r>
              <a:rPr lang="de-DE" dirty="0" err="1">
                <a:hlinkClick r:id="rId2"/>
              </a:rPr>
              <a:t>webswitch</a:t>
            </a:r>
            <a:r>
              <a:rPr lang="de-DE" dirty="0"/>
              <a:t> (63-CH remote-switch)</a:t>
            </a:r>
          </a:p>
          <a:p>
            <a:r>
              <a:rPr lang="de-DE" dirty="0"/>
              <a:t>Teil des 256-Port-Inband-Antennenprojekts @ OL7M</a:t>
            </a:r>
          </a:p>
          <a:p>
            <a:r>
              <a:rPr lang="de-DE" dirty="0"/>
              <a:t>Einfache Hardware direkt aus China (ebay.com)</a:t>
            </a:r>
          </a:p>
          <a:p>
            <a:r>
              <a:rPr lang="de-DE" dirty="0"/>
              <a:t>ESP8266-12F („</a:t>
            </a:r>
            <a:r>
              <a:rPr lang="de-DE" dirty="0" err="1"/>
              <a:t>Wemos</a:t>
            </a:r>
            <a:r>
              <a:rPr lang="de-DE" dirty="0"/>
              <a:t> D1 mini“)</a:t>
            </a:r>
          </a:p>
          <a:p>
            <a:r>
              <a:rPr lang="de-DE" dirty="0"/>
              <a:t>Modular: Bis zu 8 Boards</a:t>
            </a:r>
          </a:p>
          <a:p>
            <a:r>
              <a:rPr lang="de-DE" dirty="0"/>
              <a:t>Web-UI &amp; Web-</a:t>
            </a:r>
            <a:r>
              <a:rPr lang="de-DE" dirty="0" err="1"/>
              <a:t>Config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und einfach erweiterbar dank web-basierter Architektur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89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Eigene index.html erstellen...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400" dirty="0"/>
              <a:t>Die index.hml aus dem Ordner ultraswitch_web mit einem </a:t>
            </a:r>
            <a:r>
              <a:rPr lang="de-DE" sz="2400" dirty="0">
                <a:hlinkClick r:id="rId2"/>
              </a:rPr>
              <a:t>Editor </a:t>
            </a:r>
            <a:r>
              <a:rPr lang="de-DE" sz="2400" dirty="0"/>
              <a:t>öffnen.</a:t>
            </a:r>
          </a:p>
          <a:p>
            <a:r>
              <a:rPr lang="de-DE" sz="2400" dirty="0"/>
              <a:t>Text markieren und entfernen</a:t>
            </a:r>
          </a:p>
          <a:p>
            <a:r>
              <a:rPr lang="de-DE" sz="2400" dirty="0"/>
              <a:t>Vorher kopierten Quellcode einfügen und abspeichern.</a:t>
            </a:r>
          </a:p>
          <a:p>
            <a:r>
              <a:rPr lang="de-DE" sz="2400" dirty="0"/>
              <a:t>Mit Doppelklick auf diese index.html die Datei im Browser öffnen. Es muss alles wie gewohnt angezeigt werden. Wenn nicht: </a:t>
            </a:r>
            <a:br>
              <a:rPr lang="de-DE" sz="2400" dirty="0"/>
            </a:br>
            <a:r>
              <a:rPr lang="de-DE" sz="2400" dirty="0"/>
              <a:t>-siehe Folie zu CORS-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92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Alles lokal!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200" dirty="0"/>
              <a:t>Wenn alle Dateien LOKAL IM GLEICHEN VERZEICHNIS wie die index.html liegen, dann können die Pfadangaben gekürzt werden:</a:t>
            </a:r>
            <a:br>
              <a:rPr lang="de-DE" sz="2200" dirty="0"/>
            </a:br>
            <a:r>
              <a:rPr lang="de-DE" sz="2200" dirty="0"/>
              <a:t>aus z.B. </a:t>
            </a:r>
            <a:r>
              <a:rPr lang="de-DE" sz="2200" i="1" dirty="0"/>
              <a:t>src=</a:t>
            </a:r>
            <a:r>
              <a:rPr lang="de-DE" sz="2200" i="1" dirty="0">
                <a:hlinkClick r:id="rId2"/>
              </a:rPr>
              <a:t>„http://h.mmmedia-online.de/ultraswitch_v1.js</a:t>
            </a:r>
            <a:r>
              <a:rPr lang="de-DE" sz="2200" i="1" dirty="0"/>
              <a:t>“</a:t>
            </a:r>
            <a:r>
              <a:rPr lang="de-DE" sz="2200" dirty="0"/>
              <a:t> wird</a:t>
            </a:r>
            <a:br>
              <a:rPr lang="de-DE" sz="2200" dirty="0"/>
            </a:br>
            <a:r>
              <a:rPr lang="de-DE" sz="2200" i="1" dirty="0"/>
              <a:t>src=„ultraswitch_v1.js“</a:t>
            </a:r>
          </a:p>
          <a:p>
            <a:r>
              <a:rPr lang="de-DE" sz="2200" dirty="0"/>
              <a:t>Wenn alle http://&lt;url&gt;/&lt;filename&gt; in http://&lt;filename geändert wurden, arbeitet der die Steuerung OHNE Internet</a:t>
            </a:r>
          </a:p>
          <a:p>
            <a:r>
              <a:rPr lang="de-DE" sz="2200" dirty="0"/>
              <a:t>Problem: jquery muss ebenfalls lokal vorliegen!</a:t>
            </a:r>
          </a:p>
          <a:p>
            <a:r>
              <a:rPr lang="de-DE" sz="2200" dirty="0"/>
              <a:t>Volle Freiheit für Anpassungen: Content!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7418231" y="3097465"/>
            <a:ext cx="2331076" cy="321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13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Customizing =&gt; Labels, Gruppierung, </a:t>
            </a:r>
            <a:r>
              <a:rPr lang="de-DE" dirty="0" err="1"/>
              <a:t>RelaysPerBoard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Einstellungmöglichkeiten</a:t>
            </a:r>
            <a:r>
              <a:rPr lang="de-DE" dirty="0"/>
              <a:t> in der </a:t>
            </a:r>
            <a:r>
              <a:rPr lang="de-DE" b="1" dirty="0"/>
              <a:t>ultraswitch_content_v1.js</a:t>
            </a:r>
            <a:r>
              <a:rPr lang="de-DE" dirty="0"/>
              <a:t>:</a:t>
            </a:r>
          </a:p>
          <a:p>
            <a:r>
              <a:rPr lang="de-DE" dirty="0"/>
              <a:t>Labels =&gt; textboard0 = Labels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textboard0 = ["Nord","Ost","Süd","West","</a:t>
            </a:r>
            <a:r>
              <a:rPr lang="de-DE" sz="1600" dirty="0" err="1"/>
              <a:t>Yeasu</a:t>
            </a:r>
            <a:r>
              <a:rPr lang="de-DE" sz="1600" dirty="0"/>
              <a:t> AN","</a:t>
            </a:r>
            <a:r>
              <a:rPr lang="de-DE" sz="1600" dirty="0" err="1"/>
              <a:t>Icom</a:t>
            </a:r>
            <a:r>
              <a:rPr lang="de-DE" sz="1600" dirty="0"/>
              <a:t> </a:t>
            </a:r>
            <a:r>
              <a:rPr lang="de-DE" sz="1600" dirty="0" err="1"/>
              <a:t>AN","Filter</a:t>
            </a:r>
            <a:r>
              <a:rPr lang="de-DE" sz="1600" dirty="0"/>
              <a:t> 80m","Filter 40m","Filter 20m","Beam","Vertikal","Dipol","Ant auf 5000","Ant auf </a:t>
            </a:r>
            <a:r>
              <a:rPr lang="de-DE" sz="1600" dirty="0" err="1"/>
              <a:t>Icom</a:t>
            </a:r>
            <a:r>
              <a:rPr lang="de-DE" sz="1600" dirty="0"/>
              <a:t>","Rotor AN","PA AN"];           </a:t>
            </a:r>
            <a:r>
              <a:rPr lang="de-DE" sz="1600" dirty="0">
                <a:sym typeface="Wingdings" panose="05000000000000000000" pitchFamily="2" charset="2"/>
              </a:rPr>
              <a:t> Fasse dich kurz!!!</a:t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Gruppen =&gt; </a:t>
            </a:r>
            <a:r>
              <a:rPr lang="en-US" dirty="0"/>
              <a:t>board0Group</a:t>
            </a:r>
            <a:r>
              <a:rPr lang="de-DE" dirty="0"/>
              <a:t> = Gruppendefinition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en-US" sz="1600" dirty="0" err="1"/>
              <a:t>var</a:t>
            </a:r>
            <a:r>
              <a:rPr lang="en-US" sz="1600" dirty="0"/>
              <a:t> board0Group = [[0,1,2,3],[6,7,8],[9,10,11],[12,13]];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Erklärung</a:t>
            </a:r>
            <a:r>
              <a:rPr lang="en-US" sz="1600" dirty="0"/>
              <a:t>: Auf </a:t>
            </a:r>
            <a:r>
              <a:rPr lang="en-US" sz="1600" dirty="0" err="1"/>
              <a:t>dem</a:t>
            </a:r>
            <a:r>
              <a:rPr lang="en-US" sz="1600" dirty="0"/>
              <a:t> 1. Board </a:t>
            </a:r>
            <a:r>
              <a:rPr lang="en-US" sz="1600" dirty="0" err="1"/>
              <a:t>Nummer</a:t>
            </a:r>
            <a:r>
              <a:rPr lang="en-US" sz="1600" dirty="0"/>
              <a:t> 0 </a:t>
            </a:r>
            <a:r>
              <a:rPr lang="en-US" sz="1600" dirty="0" err="1"/>
              <a:t>gibt</a:t>
            </a:r>
            <a:r>
              <a:rPr lang="en-US" sz="1600" dirty="0"/>
              <a:t> </a:t>
            </a:r>
            <a:r>
              <a:rPr lang="en-US" sz="1600" dirty="0" err="1"/>
              <a:t>es</a:t>
            </a:r>
            <a:r>
              <a:rPr lang="en-US" sz="1600" dirty="0"/>
              <a:t> 4 </a:t>
            </a:r>
            <a:r>
              <a:rPr lang="en-US" sz="1600" dirty="0" err="1"/>
              <a:t>Gruppierungen</a:t>
            </a:r>
            <a:r>
              <a:rPr lang="en-US" sz="1600" dirty="0"/>
              <a:t>. In der 1. </a:t>
            </a:r>
            <a:r>
              <a:rPr lang="en-US" sz="1600" dirty="0" err="1"/>
              <a:t>Gruppierung</a:t>
            </a:r>
            <a:r>
              <a:rPr lang="en-US" sz="1600" dirty="0"/>
              <a:t> </a:t>
            </a:r>
            <a:r>
              <a:rPr lang="en-US" sz="1600" dirty="0" err="1"/>
              <a:t>ist</a:t>
            </a:r>
            <a:r>
              <a:rPr lang="en-US" sz="1600" dirty="0"/>
              <a:t> Knopf0,1,2,3 </a:t>
            </a:r>
            <a:r>
              <a:rPr lang="en-US" sz="1600" dirty="0" err="1"/>
              <a:t>miteinander</a:t>
            </a:r>
            <a:r>
              <a:rPr lang="en-US" sz="1600" dirty="0"/>
              <a:t> </a:t>
            </a:r>
            <a:r>
              <a:rPr lang="en-US" sz="1600" dirty="0" err="1"/>
              <a:t>verbunden</a:t>
            </a:r>
            <a:r>
              <a:rPr lang="en-US" sz="1600" dirty="0"/>
              <a:t>.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 err="1"/>
              <a:t>nur</a:t>
            </a:r>
            <a:r>
              <a:rPr lang="en-US" sz="1600" dirty="0"/>
              <a:t> </a:t>
            </a:r>
            <a:r>
              <a:rPr lang="en-US" sz="1600" dirty="0" err="1"/>
              <a:t>immer</a:t>
            </a:r>
            <a:r>
              <a:rPr lang="en-US" sz="1600" dirty="0"/>
              <a:t> </a:t>
            </a:r>
            <a:r>
              <a:rPr lang="en-US" sz="1600" dirty="0" err="1"/>
              <a:t>einer</a:t>
            </a:r>
            <a:r>
              <a:rPr lang="en-US" sz="1600" dirty="0"/>
              <a:t> in der Gruppe “AN” sein. </a:t>
            </a:r>
            <a:r>
              <a:rPr lang="en-US" sz="1600" dirty="0" err="1"/>
              <a:t>Usw</a:t>
            </a:r>
            <a:r>
              <a:rPr lang="en-US" sz="1600" dirty="0"/>
              <a:t>…</a:t>
            </a:r>
            <a:br>
              <a:rPr lang="en-US" sz="1600" dirty="0"/>
            </a:br>
            <a:endParaRPr lang="en-US" sz="1600" dirty="0"/>
          </a:p>
          <a:p>
            <a:r>
              <a:rPr lang="de-DE" dirty="0" err="1"/>
              <a:t>numberOfRelaysPerBoard</a:t>
            </a:r>
            <a:r>
              <a:rPr lang="de-DE" dirty="0"/>
              <a:t> = Wie viele </a:t>
            </a:r>
            <a:r>
              <a:rPr lang="de-DE" dirty="0" err="1"/>
              <a:t>Relays</a:t>
            </a:r>
            <a:r>
              <a:rPr lang="de-DE" dirty="0"/>
              <a:t> pro Board (1., 2., 3.,…)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numberOfRelaysPerBoard</a:t>
            </a:r>
            <a:r>
              <a:rPr lang="de-DE" sz="1600" dirty="0"/>
              <a:t> = [14,16,16,16,16,16,16,16,16,16,16,16,16,16,16,16];</a:t>
            </a:r>
            <a:br>
              <a:rPr lang="de-DE" sz="1600" dirty="0"/>
            </a:br>
            <a:br>
              <a:rPr lang="de-DE" sz="1600" dirty="0"/>
            </a:br>
            <a:r>
              <a:rPr lang="en-US" sz="1600" dirty="0" err="1"/>
              <a:t>Erklärung</a:t>
            </a:r>
            <a:r>
              <a:rPr lang="en-US" sz="1600" dirty="0"/>
              <a:t>: </a:t>
            </a:r>
            <a:r>
              <a:rPr lang="en-US" sz="1600" dirty="0" err="1"/>
              <a:t>Erstes</a:t>
            </a:r>
            <a:r>
              <a:rPr lang="en-US" sz="1600" dirty="0"/>
              <a:t> Board hat 14 Relays, 2. 16, ….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7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3... Eigener Webserver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Eigener Webserver im Internet oder im eigenen Netzwerke (z.B. RaspiPI):</a:t>
            </a:r>
          </a:p>
          <a:p>
            <a:r>
              <a:rPr lang="de-DE" dirty="0"/>
              <a:t>Wurde in der Config.html für Content die IP-Adresse zum </a:t>
            </a:r>
            <a:r>
              <a:rPr lang="de-DE" b="1" dirty="0"/>
              <a:t>EIGENEN WEBSERVER</a:t>
            </a:r>
            <a:r>
              <a:rPr lang="de-DE" dirty="0"/>
              <a:t> im Internet angegeben, wird automatisch die IP zur </a:t>
            </a:r>
            <a:r>
              <a:rPr lang="de-DE" b="1" dirty="0"/>
              <a:t>ultraswitch_content_v1.js </a:t>
            </a:r>
            <a:r>
              <a:rPr lang="de-DE" dirty="0"/>
              <a:t>und </a:t>
            </a:r>
            <a:r>
              <a:rPr lang="de-DE" b="1" dirty="0"/>
              <a:t>ultraswitch_v1.css</a:t>
            </a:r>
            <a:r>
              <a:rPr lang="de-DE" dirty="0"/>
              <a:t> generiert:</a:t>
            </a:r>
            <a:br>
              <a:rPr lang="de-DE" dirty="0"/>
            </a:br>
            <a:r>
              <a:rPr lang="de-DE" dirty="0"/>
              <a:t>Namens-Konvention: http://&lt;eigene_ip&gt;/h/&lt;dateiname&gt; erzeugt!</a:t>
            </a:r>
            <a:endParaRPr lang="de-DE" sz="1600" dirty="0"/>
          </a:p>
          <a:p>
            <a:pPr marL="0" indent="0">
              <a:buNone/>
            </a:pPr>
            <a:r>
              <a:rPr lang="de-DE" b="1" dirty="0"/>
              <a:t>HowTo:</a:t>
            </a:r>
          </a:p>
          <a:p>
            <a:r>
              <a:rPr lang="de-DE" dirty="0"/>
              <a:t>Unterverzeichnis mit dem Namen „h“ erstellen im Rootverzeichnis anlegen.</a:t>
            </a:r>
          </a:p>
          <a:p>
            <a:r>
              <a:rPr lang="de-DE" dirty="0"/>
              <a:t>(Eigene,angepasste) </a:t>
            </a:r>
            <a:r>
              <a:rPr lang="de-DE" b="1" dirty="0"/>
              <a:t>Ultraswitch_content_v1.js</a:t>
            </a:r>
            <a:r>
              <a:rPr lang="de-DE" dirty="0"/>
              <a:t> und </a:t>
            </a:r>
            <a:r>
              <a:rPr lang="de-DE" b="1" dirty="0"/>
              <a:t>ultraswitch_v1.css</a:t>
            </a:r>
            <a:r>
              <a:rPr lang="de-DE" dirty="0"/>
              <a:t> dorthin kopieren.</a:t>
            </a:r>
          </a:p>
          <a:p>
            <a:r>
              <a:rPr lang="de-DE" b="1" dirty="0"/>
              <a:t>Ultraswitch ganz normal per IP aufrufen!</a:t>
            </a:r>
            <a:r>
              <a:rPr lang="de-DE" dirty="0"/>
              <a:t> </a:t>
            </a:r>
            <a:r>
              <a:rPr lang="de-DE" b="1" dirty="0"/>
              <a:t>Starten per lokale index.html NICHT NOTWENDIG!</a:t>
            </a:r>
          </a:p>
          <a:p>
            <a:r>
              <a:rPr lang="de-DE" dirty="0"/>
              <a:t>Hinweis: Kommt ein eigener </a:t>
            </a:r>
            <a:r>
              <a:rPr lang="de-DE" dirty="0">
                <a:hlinkClick r:id="rId2"/>
              </a:rPr>
              <a:t>Raspberry PI </a:t>
            </a:r>
            <a:r>
              <a:rPr lang="de-DE" dirty="0"/>
              <a:t>als Webserver zum Einsatz, einfach dessen IP-Adresse dort verwenden.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553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und Funktionsweise des Sourcecodes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Main-Sketch auf dem ESP12F für Hardwarekontrolle, JSON, </a:t>
            </a:r>
            <a:r>
              <a:rPr lang="de-DE" dirty="0" err="1"/>
              <a:t>WebServer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UltraSwitch.ino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Benutzte Bibliotheken: </a:t>
            </a:r>
            <a:br>
              <a:rPr lang="de-DE" dirty="0"/>
            </a:br>
            <a:r>
              <a:rPr lang="de-DE" dirty="0"/>
              <a:t>Adafruit-MCP23017 </a:t>
            </a:r>
            <a:r>
              <a:rPr lang="de-DE" dirty="0">
                <a:sym typeface="Wingdings" panose="05000000000000000000" pitchFamily="2" charset="2"/>
              </a:rPr>
              <a:t> I2C-Kontrolle MCP23017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ArduinoJson  JSON Format für das Webserver-Response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WiFiManager  Einfach Konfiguration des Webservers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Ultraswitch_content_v1.js  Konfiguration der Labes, Gruppen, etc. (</a:t>
            </a:r>
            <a:r>
              <a:rPr lang="de-DE" i="1" dirty="0">
                <a:sym typeface="Wingdings" panose="05000000000000000000" pitchFamily="2" charset="2"/>
              </a:rPr>
              <a:t>Beschriftungen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Ultraswitch_v1.js  Schaltlogik und Steuerung der UI-Element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Ultraswitch_v1.css  UI Look&amp;Feel, Buttongröße, Farben, etc. (</a:t>
            </a:r>
            <a:r>
              <a:rPr lang="de-DE" i="1" dirty="0">
                <a:sym typeface="Wingdings" panose="05000000000000000000" pitchFamily="2" charset="2"/>
              </a:rPr>
              <a:t>Buttons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Setup_esp.html  Vorkonfiguration des ESP12F Access-Points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Config.html  Konfiguration der IP- und Servereigenschaften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index.html  Lokale ESP12F Anwendung (Einstiegspunkt)</a:t>
            </a:r>
          </a:p>
        </p:txBody>
      </p:sp>
    </p:spTree>
    <p:extLst>
      <p:ext uri="{BB962C8B-B14F-4D97-AF65-F5344CB8AC3E}">
        <p14:creationId xmlns:p14="http://schemas.microsoft.com/office/powerpoint/2010/main" val="386264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Weitere </a:t>
            </a:r>
            <a:r>
              <a:rPr lang="de-DE" dirty="0" err="1"/>
              <a:t>RelayBoards</a:t>
            </a:r>
            <a:r>
              <a:rPr lang="de-DE" dirty="0"/>
              <a:t> wie beschrieben zusammenbauen</a:t>
            </a:r>
          </a:p>
          <a:p>
            <a:r>
              <a:rPr lang="de-DE" dirty="0"/>
              <a:t>I2C-Adresse vergeben! </a:t>
            </a:r>
            <a:br>
              <a:rPr lang="de-DE" dirty="0"/>
            </a:br>
            <a:r>
              <a:rPr lang="de-DE" dirty="0"/>
              <a:t>(nächste Folie)</a:t>
            </a:r>
          </a:p>
          <a:p>
            <a:r>
              <a:rPr lang="de-DE" dirty="0"/>
              <a:t>Nur </a:t>
            </a:r>
            <a:r>
              <a:rPr lang="de-DE" dirty="0" err="1"/>
              <a:t>Gelb|Grün</a:t>
            </a:r>
            <a:r>
              <a:rPr lang="de-DE" dirty="0"/>
              <a:t> mit </a:t>
            </a:r>
            <a:r>
              <a:rPr lang="de-DE" dirty="0" err="1"/>
              <a:t>Gelb|Grün</a:t>
            </a:r>
            <a:br>
              <a:rPr lang="de-DE" dirty="0"/>
            </a:br>
            <a:r>
              <a:rPr lang="de-DE" dirty="0"/>
              <a:t>verbinden (Parallel-Bus)</a:t>
            </a:r>
          </a:p>
          <a:p>
            <a:r>
              <a:rPr lang="de-DE" dirty="0"/>
              <a:t>Stromversorgung einfügen</a:t>
            </a:r>
          </a:p>
          <a:p>
            <a:r>
              <a:rPr lang="de-DE" dirty="0"/>
              <a:t>Config.html </a:t>
            </a:r>
            <a:r>
              <a:rPr lang="de-DE" dirty="0">
                <a:sym typeface="Wingdings" panose="05000000000000000000" pitchFamily="2" charset="2"/>
              </a:rPr>
              <a:t> Board-Anzahl</a:t>
            </a:r>
          </a:p>
          <a:p>
            <a:r>
              <a:rPr lang="de-DE" dirty="0">
                <a:sym typeface="Wingdings" panose="05000000000000000000" pitchFamily="2" charset="2"/>
              </a:rPr>
              <a:t>Fertig!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351D20-3194-4E7A-9AA7-CFB3B6145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89" y="1395663"/>
            <a:ext cx="5668211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 I2C Adressierung =&gt; Bis zu 8 Devices!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Die Verbindung mit 5V (HIGH) muss genau in der Reihenfolge durchgeführt werden:</a:t>
            </a:r>
            <a:br>
              <a:rPr lang="de-DE" dirty="0"/>
            </a:br>
            <a:r>
              <a:rPr lang="de-DE" dirty="0"/>
              <a:t>0 =&gt; 1. Board, 1 =&gt; 2. Board, </a:t>
            </a:r>
            <a:br>
              <a:rPr lang="de-DE" dirty="0"/>
            </a:br>
            <a:r>
              <a:rPr lang="de-DE" dirty="0"/>
              <a:t>2=&gt; 3. Board, …!!!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/>
              <a:t>Hinweis: Nicht verbunden =&gt; 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A3844F-86ED-4498-86AB-D343E535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3508362"/>
            <a:ext cx="4329040" cy="18737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64FD17-8CF6-4CF2-A298-A1AA1F9DE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6793" y="2054391"/>
            <a:ext cx="4243137" cy="318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37D3333-6895-4437-BF82-9942C22A9498}"/>
              </a:ext>
            </a:extLst>
          </p:cNvPr>
          <p:cNvSpPr/>
          <p:nvPr/>
        </p:nvSpPr>
        <p:spPr>
          <a:xfrm>
            <a:off x="7365329" y="3866148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B05A9C-B09F-48DA-8AC0-1A6625FC4636}"/>
              </a:ext>
            </a:extLst>
          </p:cNvPr>
          <p:cNvSpPr/>
          <p:nvPr/>
        </p:nvSpPr>
        <p:spPr>
          <a:xfrm>
            <a:off x="8231598" y="3649582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5F8757-6484-4435-949C-E8AFB05C2D45}"/>
              </a:ext>
            </a:extLst>
          </p:cNvPr>
          <p:cNvGrpSpPr/>
          <p:nvPr/>
        </p:nvGrpSpPr>
        <p:grpSpPr>
          <a:xfrm>
            <a:off x="9561095" y="3753855"/>
            <a:ext cx="2571750" cy="2077450"/>
            <a:chOff x="9561095" y="3753855"/>
            <a:chExt cx="2571750" cy="207745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4D51C88-F42B-4D99-AEE0-5F8BF7DB6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2" r="13685"/>
            <a:stretch/>
          </p:blipFill>
          <p:spPr>
            <a:xfrm rot="5400000">
              <a:off x="10097002" y="3795462"/>
              <a:ext cx="1499936" cy="257175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47BC09-DA98-4951-947A-75B868E5A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423" y="4233089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A5161ED-DCC2-4608-B838-CFFCFB17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5213" y="4227095"/>
              <a:ext cx="9647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BB6E7F-2398-4626-807A-C57DAC57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551" y="4229744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668AD89-9B22-4CA6-A493-D0A4C2D4CF12}"/>
                </a:ext>
              </a:extLst>
            </p:cNvPr>
            <p:cNvSpPr txBox="1"/>
            <p:nvPr/>
          </p:nvSpPr>
          <p:spPr>
            <a:xfrm rot="5400000">
              <a:off x="10129175" y="3806692"/>
              <a:ext cx="354766" cy="48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de-DE" sz="1100" b="1" dirty="0"/>
                <a:t>A0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A1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173EB49-1553-495F-A79E-92E711CA00D1}"/>
                </a:ext>
              </a:extLst>
            </p:cNvPr>
            <p:cNvSpPr txBox="1"/>
            <p:nvPr/>
          </p:nvSpPr>
          <p:spPr>
            <a:xfrm rot="5400000">
              <a:off x="10957432" y="3683857"/>
              <a:ext cx="46529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de-DE" sz="1100" b="1" dirty="0"/>
                <a:t>5V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GND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SCL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9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8EF94-2AE5-4324-B1C4-4C504CF3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Platz für eigene Ideen…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965DB-D58E-4800-942C-9C36291E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Mehrere Ultraswitch-Cluster</a:t>
            </a:r>
          </a:p>
          <a:p>
            <a:r>
              <a:rPr lang="de-DE" dirty="0"/>
              <a:t>Nutzung des ADC-IN für Messungen (Temperatur, etc.)</a:t>
            </a:r>
          </a:p>
          <a:p>
            <a:r>
              <a:rPr lang="de-DE" dirty="0"/>
              <a:t>Verwendung als Antennenschalter (Wichtig: Abschirmung, Gehäuse…)</a:t>
            </a:r>
          </a:p>
          <a:p>
            <a:r>
              <a:rPr lang="de-DE" dirty="0"/>
              <a:t>Zeitsteuerung von Pins (siehe mega-</a:t>
            </a:r>
            <a:r>
              <a:rPr lang="de-DE" dirty="0" err="1"/>
              <a:t>webswitch</a:t>
            </a:r>
            <a:r>
              <a:rPr lang="de-DE" dirty="0"/>
              <a:t>)</a:t>
            </a:r>
          </a:p>
          <a:p>
            <a:r>
              <a:rPr lang="de-DE" dirty="0"/>
              <a:t>Integration in N1MM (M. Hammelmann, DK5AX), </a:t>
            </a:r>
            <a:r>
              <a:rPr lang="de-DE" dirty="0" err="1"/>
              <a:t>Linuxanwendung</a:t>
            </a:r>
            <a:endParaRPr lang="de-DE" dirty="0"/>
          </a:p>
          <a:p>
            <a:r>
              <a:rPr lang="de-DE" dirty="0"/>
              <a:t>Remote-Schalter für Remote Station (VPN wird empfohlen)</a:t>
            </a:r>
          </a:p>
          <a:p>
            <a:r>
              <a:rPr lang="de-DE" dirty="0"/>
              <a:t>Integration mit einem Raspberry PI als Server (UDP, Broadcast)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2260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END</a:t>
            </a:r>
            <a:br>
              <a:rPr lang="de-DE" sz="6000" b="1" dirty="0"/>
            </a:b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Danke für Eure Aufmerksamkeit -</a:t>
            </a:r>
            <a:br>
              <a:rPr lang="de-DE" sz="2000" dirty="0"/>
            </a:br>
            <a:r>
              <a:rPr lang="de-DE" sz="2000" dirty="0"/>
              <a:t>- Email: </a:t>
            </a:r>
            <a:r>
              <a:rPr lang="de-DE" sz="2000" dirty="0">
                <a:hlinkClick r:id="rId3"/>
              </a:rPr>
              <a:t>dm5xx@gmx.de</a:t>
            </a:r>
            <a:r>
              <a:rPr lang="de-DE" sz="20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31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6A783-DE3A-44E1-BF4D-CA85BFCB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852782-9833-4D38-8270-E397CB41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16-CH </a:t>
            </a:r>
            <a:r>
              <a:rPr lang="de-DE" dirty="0" err="1"/>
              <a:t>Relayboard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mit 12V-Spannungsversorgung</a:t>
            </a:r>
          </a:p>
          <a:p>
            <a:r>
              <a:rPr lang="de-DE" dirty="0"/>
              <a:t>MCP23017SMD auf PCB (I2C=&gt;16 Port)</a:t>
            </a:r>
          </a:p>
          <a:p>
            <a:r>
              <a:rPr lang="de-DE" dirty="0" err="1"/>
              <a:t>Wemos</a:t>
            </a:r>
            <a:r>
              <a:rPr lang="de-DE" dirty="0"/>
              <a:t> D1 mini (ESP8266-12F, Controller)</a:t>
            </a:r>
          </a:p>
          <a:p>
            <a:r>
              <a:rPr lang="de-DE" dirty="0"/>
              <a:t>2x 1.8K</a:t>
            </a:r>
          </a:p>
          <a:p>
            <a:r>
              <a:rPr lang="de-DE" dirty="0"/>
              <a:t>DuPont Steckverbinder</a:t>
            </a:r>
          </a:p>
          <a:p>
            <a:r>
              <a:rPr lang="de-DE" dirty="0"/>
              <a:t>12V-Netzteil</a:t>
            </a:r>
          </a:p>
          <a:p>
            <a:r>
              <a:rPr lang="de-DE" dirty="0" err="1"/>
              <a:t>Computer+MicroUsb-Kabel</a:t>
            </a:r>
            <a:r>
              <a:rPr lang="de-DE" dirty="0"/>
              <a:t> (</a:t>
            </a:r>
            <a:r>
              <a:rPr lang="de-DE" dirty="0" err="1"/>
              <a:t>Progr</a:t>
            </a:r>
            <a:r>
              <a:rPr lang="de-DE" dirty="0"/>
              <a:t>.)</a:t>
            </a:r>
          </a:p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97CD39F-43EF-4220-848F-13C137966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2" y="1395663"/>
            <a:ext cx="4395538" cy="3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DBF6187-9C4C-4E1E-BC2B-7825AE66F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9" y="2953050"/>
            <a:ext cx="1269832" cy="1344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8D10FF-01CF-4BFE-9AD6-EBB6FB76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24996-5FF4-4959-BC65-1BDA7DB5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813886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:</a:t>
            </a:r>
          </a:p>
          <a:p>
            <a:r>
              <a:rPr lang="de-DE" dirty="0"/>
              <a:t>Hardwareschicht (1)</a:t>
            </a:r>
          </a:p>
          <a:p>
            <a:r>
              <a:rPr lang="de-DE" dirty="0"/>
              <a:t>Hardwarenahe Funktionalität (JSON) (1)</a:t>
            </a:r>
          </a:p>
          <a:p>
            <a:r>
              <a:rPr lang="de-DE" dirty="0" err="1"/>
              <a:t>Funktionensschicht</a:t>
            </a:r>
            <a:r>
              <a:rPr lang="de-DE" dirty="0"/>
              <a:t> (JS) (2)</a:t>
            </a:r>
          </a:p>
          <a:p>
            <a:r>
              <a:rPr lang="de-DE" dirty="0"/>
              <a:t>Anzeigeschicht (UI) (3)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aka 3-Layer-Modell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4DF14F-9AA6-4CC1-B1BE-41BC53A451D1}"/>
              </a:ext>
            </a:extLst>
          </p:cNvPr>
          <p:cNvSpPr/>
          <p:nvPr/>
        </p:nvSpPr>
        <p:spPr>
          <a:xfrm>
            <a:off x="7820527" y="2300205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Javascript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(2) Steuerfunktionen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D5A388-8AB0-4E2B-A95F-3486B68147CD}"/>
              </a:ext>
            </a:extLst>
          </p:cNvPr>
          <p:cNvSpPr/>
          <p:nvPr/>
        </p:nvSpPr>
        <p:spPr>
          <a:xfrm>
            <a:off x="7820527" y="4285411"/>
            <a:ext cx="3890211" cy="7299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(1) ESP12F/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BFB9C8-439E-4AE4-8B23-98AD34DFAF69}"/>
              </a:ext>
            </a:extLst>
          </p:cNvPr>
          <p:cNvSpPr/>
          <p:nvPr/>
        </p:nvSpPr>
        <p:spPr>
          <a:xfrm>
            <a:off x="7820526" y="1395663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Browser:</a:t>
            </a:r>
            <a:br>
              <a:rPr lang="de-DE" dirty="0"/>
            </a:br>
            <a:r>
              <a:rPr lang="de-DE" dirty="0"/>
              <a:t>(3) 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67AC4E-F80A-4EE3-B9DA-0FEB6CE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31" y="3030121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FBADE-F3A2-43C8-BB87-8DA413C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Vor- und 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1073C-7DA3-49A1-8F85-559C798B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Vorteile:</a:t>
            </a:r>
          </a:p>
          <a:p>
            <a:r>
              <a:rPr lang="de-DE" sz="2400" dirty="0"/>
              <a:t>Leicht erweiterbar, Unabhängig von der UI </a:t>
            </a:r>
            <a:br>
              <a:rPr lang="de-DE" sz="2400" dirty="0"/>
            </a:br>
            <a:r>
              <a:rPr lang="de-DE" sz="2400" dirty="0"/>
              <a:t>(Web-App, Windows-App, Mobile-App, Linux-App,…)</a:t>
            </a:r>
          </a:p>
          <a:p>
            <a:r>
              <a:rPr lang="de-DE" sz="2400" dirty="0"/>
              <a:t>Trennung von Hardware, Logik und Funktionen</a:t>
            </a:r>
          </a:p>
          <a:p>
            <a:r>
              <a:rPr lang="de-DE" sz="2400" dirty="0"/>
              <a:t>Zentralisiert, Modular, Webtechnologie, Zukunftsfähig</a:t>
            </a:r>
          </a:p>
          <a:p>
            <a:r>
              <a:rPr lang="de-DE" sz="2400" dirty="0"/>
              <a:t>Eigene Funktionen und UI (Customizing)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Nachteile:</a:t>
            </a:r>
          </a:p>
          <a:p>
            <a:r>
              <a:rPr lang="de-DE" sz="2400" dirty="0"/>
              <a:t>Sicherheitsmechanismen liegen in eigener Verantwortung der Funktionsschicht</a:t>
            </a:r>
          </a:p>
          <a:p>
            <a:r>
              <a:rPr lang="de-DE" sz="2400" dirty="0"/>
              <a:t>„Viel Feind, viel Ehr“ (Je mehr angepasst wird, umso mehr Wissen ist notwendig)</a:t>
            </a:r>
          </a:p>
        </p:txBody>
      </p:sp>
    </p:spTree>
    <p:extLst>
      <p:ext uri="{BB962C8B-B14F-4D97-AF65-F5344CB8AC3E}">
        <p14:creationId xmlns:p14="http://schemas.microsoft.com/office/powerpoint/2010/main" val="98219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C972D-F327-4CE6-BB0E-501A1F5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1 –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9FEE2-D01C-4D95-85CA-D1DDA450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891465" cy="4646363"/>
          </a:xfrm>
        </p:spPr>
        <p:txBody>
          <a:bodyPr/>
          <a:lstStyle/>
          <a:p>
            <a:r>
              <a:rPr lang="de-DE" dirty="0"/>
              <a:t>Keine Anpassungen notwendig</a:t>
            </a:r>
          </a:p>
          <a:p>
            <a:r>
              <a:rPr lang="de-DE" dirty="0"/>
              <a:t>Alle vorbereiteten Ressourcen („h.mmmedia-online.de“) werden einfach verwendet und genutzt</a:t>
            </a:r>
          </a:p>
          <a:p>
            <a:r>
              <a:rPr lang="de-DE" dirty="0"/>
              <a:t>Nur Konfiguration des Switches notwendig (IP-Adresse vergeben)</a:t>
            </a:r>
          </a:p>
          <a:p>
            <a:r>
              <a:rPr lang="de-DE" dirty="0"/>
              <a:t>Version immer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</a:t>
            </a:r>
          </a:p>
          <a:p>
            <a:r>
              <a:rPr lang="de-DE" dirty="0"/>
              <a:t>Nachteil: Beschriftung kann nicht geändert werden.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1AF2CE-C095-42B3-94D8-4F963F5E6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7" name="Wolke 6">
            <a:extLst>
              <a:ext uri="{FF2B5EF4-FFF2-40B4-BE49-F238E27FC236}">
                <a16:creationId xmlns:a16="http://schemas.microsoft.com/office/drawing/2014/main" id="{F84668CA-782F-4D27-A31B-A2830F5349C7}"/>
              </a:ext>
            </a:extLst>
          </p:cNvPr>
          <p:cNvSpPr/>
          <p:nvPr/>
        </p:nvSpPr>
        <p:spPr>
          <a:xfrm>
            <a:off x="9216898" y="4611530"/>
            <a:ext cx="2631165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</a:rPr>
              <a:t>h.mmmedia-online.de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96C34B-B153-42F2-AA12-29C69F68F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A037ACC-F002-4394-807A-AED7D5FB77A6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rechts gekrümmt 11">
            <a:extLst>
              <a:ext uri="{FF2B5EF4-FFF2-40B4-BE49-F238E27FC236}">
                <a16:creationId xmlns:a16="http://schemas.microsoft.com/office/drawing/2014/main" id="{4CC372F1-0949-4870-9A1E-EE548655EE0F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EA06DA-6D7E-4842-9081-683A7883BA64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E6D3CB-2DE0-4C96-9A1D-486F2A7B7DC4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74924A-D729-4EB4-97F2-E49A4D935B68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7AEE6E-4645-4CD3-B532-FD9E5681B868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7" name="Pfeil: nach rechts gekrümmt 16">
            <a:extLst>
              <a:ext uri="{FF2B5EF4-FFF2-40B4-BE49-F238E27FC236}">
                <a16:creationId xmlns:a16="http://schemas.microsoft.com/office/drawing/2014/main" id="{79142699-33FB-41D4-AB92-7AC3997ECD0D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F880CF-5D9B-4B52-B921-35D15C80A239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5279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1E1E-6F32-46F7-874C-B0A3CE32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2 – „Eigene Desktop-Anwendung“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B50135-3407-41B2-B001-3766577C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58328" cy="4646363"/>
          </a:xfrm>
        </p:spPr>
        <p:txBody>
          <a:bodyPr/>
          <a:lstStyle/>
          <a:p>
            <a:r>
              <a:rPr lang="de-DE" dirty="0"/>
              <a:t>Anpassungen einfach möglich</a:t>
            </a:r>
          </a:p>
          <a:p>
            <a:r>
              <a:rPr lang="de-DE" dirty="0"/>
              <a:t>Alle Ressourcen lokal auf dem PC</a:t>
            </a:r>
          </a:p>
          <a:p>
            <a:r>
              <a:rPr lang="de-DE" dirty="0"/>
              <a:t>Alles anpassbar</a:t>
            </a:r>
          </a:p>
          <a:p>
            <a:r>
              <a:rPr lang="de-DE" dirty="0"/>
              <a:t>Kein eigener Webserver notwendig</a:t>
            </a:r>
          </a:p>
          <a:p>
            <a:r>
              <a:rPr lang="de-DE" dirty="0"/>
              <a:t>Nachteil: Keine automatischen Updates, nicht mehr Multi-User-Fähig (Logik/Infos liegen auf dem eigenen Rechner).</a:t>
            </a:r>
            <a:br>
              <a:rPr lang="de-DE" dirty="0"/>
            </a:br>
            <a:r>
              <a:rPr lang="de-DE" dirty="0"/>
              <a:t>Nicht mobile-fähig.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788EF-57F2-4949-B265-9373FF59F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9" y="2973044"/>
            <a:ext cx="908304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6C165D-A52E-4464-91A8-FFA74C70F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34" y="35189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CEAFE3EA-A68E-42F6-83E8-40FFF08839ED}"/>
              </a:ext>
            </a:extLst>
          </p:cNvPr>
          <p:cNvSpPr/>
          <p:nvPr/>
        </p:nvSpPr>
        <p:spPr>
          <a:xfrm rot="16849449">
            <a:off x="9369951" y="34226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6B508A-921F-4CB7-A5CD-C282FDD3BEE0}"/>
              </a:ext>
            </a:extLst>
          </p:cNvPr>
          <p:cNvSpPr txBox="1"/>
          <p:nvPr/>
        </p:nvSpPr>
        <p:spPr>
          <a:xfrm>
            <a:off x="4927417" y="3119162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algn="r"/>
            <a:r>
              <a:rPr lang="de-DE" sz="1400" dirty="0"/>
              <a:t>ultraswitch_v1.js,</a:t>
            </a:r>
          </a:p>
          <a:p>
            <a:pPr algn="r"/>
            <a:r>
              <a:rPr lang="de-DE" sz="1400" dirty="0"/>
              <a:t>ultraswitch_content_v1.js</a:t>
            </a:r>
          </a:p>
          <a:p>
            <a:pPr algn="r"/>
            <a:r>
              <a:rPr lang="de-DE" sz="1400" dirty="0"/>
              <a:t>CSS:</a:t>
            </a:r>
          </a:p>
          <a:p>
            <a:pPr algn="r"/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63623D-DBFC-474E-BCE4-708859F76EAD}"/>
              </a:ext>
            </a:extLst>
          </p:cNvPr>
          <p:cNvSpPr txBox="1"/>
          <p:nvPr/>
        </p:nvSpPr>
        <p:spPr>
          <a:xfrm>
            <a:off x="7855388" y="26164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3A704E-EB39-42B6-8491-0AF256C4DE92}"/>
              </a:ext>
            </a:extLst>
          </p:cNvPr>
          <p:cNvSpPr txBox="1"/>
          <p:nvPr/>
        </p:nvSpPr>
        <p:spPr>
          <a:xfrm>
            <a:off x="7276536" y="2616343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PC:</a:t>
            </a:r>
            <a:endParaRPr lang="de-DE" sz="1400" dirty="0"/>
          </a:p>
          <a:p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41C554-6C30-4D79-BD55-E2EC3C87BF0E}"/>
              </a:ext>
            </a:extLst>
          </p:cNvPr>
          <p:cNvSpPr txBox="1"/>
          <p:nvPr/>
        </p:nvSpPr>
        <p:spPr>
          <a:xfrm>
            <a:off x="8673406" y="46943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03C0A968-4EF5-4955-B39B-31DF8430D700}"/>
              </a:ext>
            </a:extLst>
          </p:cNvPr>
          <p:cNvSpPr/>
          <p:nvPr/>
        </p:nvSpPr>
        <p:spPr>
          <a:xfrm rot="6384294">
            <a:off x="9897656" y="18714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2CAD9A0-290C-4A24-9512-A5A2E1E437E9}"/>
              </a:ext>
            </a:extLst>
          </p:cNvPr>
          <p:cNvSpPr txBox="1"/>
          <p:nvPr/>
        </p:nvSpPr>
        <p:spPr>
          <a:xfrm>
            <a:off x="9462316" y="22409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95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1599</Words>
  <Application>Microsoft Office PowerPoint</Application>
  <PresentationFormat>Breitbild</PresentationFormat>
  <Paragraphs>336</Paragraphs>
  <Slides>48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Office</vt:lpstr>
      <vt:lpstr>PowerPoint-Präsentation</vt:lpstr>
      <vt:lpstr>remoteQTH.com</vt:lpstr>
      <vt:lpstr>DM5XX</vt:lpstr>
      <vt:lpstr>The Ultraswitch</vt:lpstr>
      <vt:lpstr>Die Hardwarekomponenten</vt:lpstr>
      <vt:lpstr>Die Architektur</vt:lpstr>
      <vt:lpstr>Vor- und Nachteile</vt:lpstr>
      <vt:lpstr>Usecase 1 – „Out of the box“</vt:lpstr>
      <vt:lpstr>Usecase 2 – „Eigene Desktop-Anwendung“</vt:lpstr>
      <vt:lpstr>Usecase 3 – „Eigener Webserver“</vt:lpstr>
      <vt:lpstr>Good to know</vt:lpstr>
      <vt:lpstr>Die Hardwareplattform – ESP8266-12F</vt:lpstr>
      <vt:lpstr>Arduino-IDE</vt:lpstr>
      <vt:lpstr>Kurzer Ausflug in die IDE und Programmierung</vt:lpstr>
      <vt:lpstr>Libraries (Bibliotheken und der Sketch)</vt:lpstr>
      <vt:lpstr>Los geht’s: 8266-12F</vt:lpstr>
      <vt:lpstr>Mit dem 12F verbinden – AP-Mode 1</vt:lpstr>
      <vt:lpstr>Mit dem 12F verbinden – AP-Mode 2</vt:lpstr>
      <vt:lpstr>Mit dem 12F verbinden – AP-Mode 3</vt:lpstr>
      <vt:lpstr>Mit dem 12F verbinden – AP-Mode 4</vt:lpstr>
      <vt:lpstr>Mit dem 12F verbinden – Der erste Kontakt</vt:lpstr>
      <vt:lpstr>Mit dem 12F verbinden – IP-Settings Servermode </vt:lpstr>
      <vt:lpstr>Finale IP-Adresse des Ultraswitch: Die UI </vt:lpstr>
      <vt:lpstr>Irgendwas geht nicht... DEBUG!</vt:lpstr>
      <vt:lpstr>CORS – Cross Origin Request</vt:lpstr>
      <vt:lpstr>Das Relaysboard verkabeln… 1</vt:lpstr>
      <vt:lpstr>Das Relaysboard verkabeln… 2</vt:lpstr>
      <vt:lpstr>Das Relaysboard verkabeln… 3</vt:lpstr>
      <vt:lpstr>Das Relayboard verkabeln… 4</vt:lpstr>
      <vt:lpstr>Das MCP-23017 verbinden</vt:lpstr>
      <vt:lpstr>MCP-23017 auf das RelayBoard löten</vt:lpstr>
      <vt:lpstr>Den ESP-12F bestücken 1</vt:lpstr>
      <vt:lpstr>Den ESP-12F bestücken 2</vt:lpstr>
      <vt:lpstr>Den ESP-12F bestücken 3</vt:lpstr>
      <vt:lpstr>Alle drei zusammen…</vt:lpstr>
      <vt:lpstr>Am Ende…</vt:lpstr>
      <vt:lpstr>Zurück zum Anfang... Use Case 1</vt:lpstr>
      <vt:lpstr>Zurück zum Anfang... UseCase 2... 1</vt:lpstr>
      <vt:lpstr>UseCase 2... Eigene index.html erstellen... 1</vt:lpstr>
      <vt:lpstr>UseCase 2... Eigene index.html erstellen... 2</vt:lpstr>
      <vt:lpstr>UseCase 2... Alles lokal!</vt:lpstr>
      <vt:lpstr>Customizing =&gt; Labels, Gruppierung, RelaysPerBoard</vt:lpstr>
      <vt:lpstr>UseCase 3... Eigener Webserver</vt:lpstr>
      <vt:lpstr>Aufbau und Funktionsweise des Sourcecodes </vt:lpstr>
      <vt:lpstr>Weitere Module…</vt:lpstr>
      <vt:lpstr>Weitere Module… I2C Adressierung =&gt; Bis zu 8 Devices!</vt:lpstr>
      <vt:lpstr>Viel Platz für eigene Ideen…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mmmedia</dc:creator>
  <cp:lastModifiedBy>Michael Müller</cp:lastModifiedBy>
  <cp:revision>179</cp:revision>
  <cp:lastPrinted>2018-01-20T18:02:11Z</cp:lastPrinted>
  <dcterms:created xsi:type="dcterms:W3CDTF">2018-01-19T17:48:49Z</dcterms:created>
  <dcterms:modified xsi:type="dcterms:W3CDTF">2018-04-16T22:00:00Z</dcterms:modified>
</cp:coreProperties>
</file>